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1" r:id="rId9"/>
    <p:sldId id="262" r:id="rId10"/>
    <p:sldId id="263" r:id="rId11"/>
    <p:sldId id="260" r:id="rId12"/>
    <p:sldId id="264" r:id="rId13"/>
    <p:sldId id="265" r:id="rId14"/>
    <p:sldId id="266" r:id="rId15"/>
    <p:sldId id="268"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95CC1-632A-44D2-BEE3-B45FDB849E5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7CB844-6DE8-4962-AED2-6658C2AD8295}">
      <dgm:prSet/>
      <dgm:spPr/>
      <dgm:t>
        <a:bodyPr/>
        <a:lstStyle/>
        <a:p>
          <a:r>
            <a:rPr lang="nl-NL"/>
            <a:t>Methodieken</a:t>
          </a:r>
          <a:endParaRPr lang="en-US"/>
        </a:p>
      </dgm:t>
    </dgm:pt>
    <dgm:pt modelId="{448A0DE1-A210-4969-81EE-41650A90672F}" type="parTrans" cxnId="{8D74BE44-0DA5-466E-AC34-D87CE038B874}">
      <dgm:prSet/>
      <dgm:spPr/>
      <dgm:t>
        <a:bodyPr/>
        <a:lstStyle/>
        <a:p>
          <a:endParaRPr lang="en-US"/>
        </a:p>
      </dgm:t>
    </dgm:pt>
    <dgm:pt modelId="{D69CB9C1-BFC3-4D98-9B0D-BB46864C3E05}" type="sibTrans" cxnId="{8D74BE44-0DA5-466E-AC34-D87CE038B874}">
      <dgm:prSet/>
      <dgm:spPr/>
      <dgm:t>
        <a:bodyPr/>
        <a:lstStyle/>
        <a:p>
          <a:endParaRPr lang="en-US"/>
        </a:p>
      </dgm:t>
    </dgm:pt>
    <dgm:pt modelId="{07C9F3B4-116B-42F3-AE65-5B4E56AFEADA}">
      <dgm:prSet/>
      <dgm:spPr/>
      <dgm:t>
        <a:bodyPr/>
        <a:lstStyle/>
        <a:p>
          <a:r>
            <a:rPr lang="nl-NL"/>
            <a:t>Benaderingen</a:t>
          </a:r>
          <a:endParaRPr lang="en-US"/>
        </a:p>
      </dgm:t>
    </dgm:pt>
    <dgm:pt modelId="{5566F33A-B785-4F11-9943-4C87B3A9B2ED}" type="parTrans" cxnId="{96F3AA59-6D5A-4A62-9628-A2F05024B36E}">
      <dgm:prSet/>
      <dgm:spPr/>
      <dgm:t>
        <a:bodyPr/>
        <a:lstStyle/>
        <a:p>
          <a:endParaRPr lang="en-US"/>
        </a:p>
      </dgm:t>
    </dgm:pt>
    <dgm:pt modelId="{D7C44CC5-942D-49C4-97DF-9C6A68DA9245}" type="sibTrans" cxnId="{96F3AA59-6D5A-4A62-9628-A2F05024B36E}">
      <dgm:prSet/>
      <dgm:spPr/>
      <dgm:t>
        <a:bodyPr/>
        <a:lstStyle/>
        <a:p>
          <a:endParaRPr lang="en-US"/>
        </a:p>
      </dgm:t>
    </dgm:pt>
    <dgm:pt modelId="{DDC52DC7-D9B8-4BE3-B416-8F7BD8214FC8}">
      <dgm:prSet/>
      <dgm:spPr/>
      <dgm:t>
        <a:bodyPr/>
        <a:lstStyle/>
        <a:p>
          <a:r>
            <a:rPr lang="nl-NL"/>
            <a:t>Wet- en regelgeving </a:t>
          </a:r>
          <a:endParaRPr lang="en-US"/>
        </a:p>
      </dgm:t>
    </dgm:pt>
    <dgm:pt modelId="{1DCCB723-799A-41EB-A266-7CC39682F12F}" type="parTrans" cxnId="{B4C0C206-AD36-4D3C-A19F-C0D82CD18DF1}">
      <dgm:prSet/>
      <dgm:spPr/>
      <dgm:t>
        <a:bodyPr/>
        <a:lstStyle/>
        <a:p>
          <a:endParaRPr lang="en-US"/>
        </a:p>
      </dgm:t>
    </dgm:pt>
    <dgm:pt modelId="{B95278C8-C8C2-42B0-B96F-F92A91E11E87}" type="sibTrans" cxnId="{B4C0C206-AD36-4D3C-A19F-C0D82CD18DF1}">
      <dgm:prSet/>
      <dgm:spPr/>
      <dgm:t>
        <a:bodyPr/>
        <a:lstStyle/>
        <a:p>
          <a:endParaRPr lang="en-US"/>
        </a:p>
      </dgm:t>
    </dgm:pt>
    <dgm:pt modelId="{2D6400FA-58D7-472D-B2C9-0DE0FCF3E0B2}">
      <dgm:prSet/>
      <dgm:spPr/>
      <dgm:t>
        <a:bodyPr/>
        <a:lstStyle/>
        <a:p>
          <a:r>
            <a:rPr lang="nl-NL"/>
            <a:t>Gedragsproblematiek </a:t>
          </a:r>
          <a:endParaRPr lang="en-US"/>
        </a:p>
      </dgm:t>
    </dgm:pt>
    <dgm:pt modelId="{CB5BA296-27DB-4693-BF81-3C3932AF29FB}" type="parTrans" cxnId="{B28B3C0E-63F8-489A-9B9F-6968968447E0}">
      <dgm:prSet/>
      <dgm:spPr/>
      <dgm:t>
        <a:bodyPr/>
        <a:lstStyle/>
        <a:p>
          <a:endParaRPr lang="en-US"/>
        </a:p>
      </dgm:t>
    </dgm:pt>
    <dgm:pt modelId="{9BA8C794-DEFC-42CC-BC57-332712F385EF}" type="sibTrans" cxnId="{B28B3C0E-63F8-489A-9B9F-6968968447E0}">
      <dgm:prSet/>
      <dgm:spPr/>
      <dgm:t>
        <a:bodyPr/>
        <a:lstStyle/>
        <a:p>
          <a:endParaRPr lang="en-US"/>
        </a:p>
      </dgm:t>
    </dgm:pt>
    <dgm:pt modelId="{02C4C33F-07E6-4440-AFD1-DE26864C4F96}">
      <dgm:prSet/>
      <dgm:spPr/>
      <dgm:t>
        <a:bodyPr/>
        <a:lstStyle/>
        <a:p>
          <a:r>
            <a:rPr lang="nl-NL"/>
            <a:t>Psychische stoornissen</a:t>
          </a:r>
          <a:endParaRPr lang="en-US"/>
        </a:p>
      </dgm:t>
    </dgm:pt>
    <dgm:pt modelId="{926F5692-3D3C-4C00-8B4E-27F8CB6E4914}" type="parTrans" cxnId="{7DF7C257-D4D7-4485-852F-A15790113759}">
      <dgm:prSet/>
      <dgm:spPr/>
      <dgm:t>
        <a:bodyPr/>
        <a:lstStyle/>
        <a:p>
          <a:endParaRPr lang="en-US"/>
        </a:p>
      </dgm:t>
    </dgm:pt>
    <dgm:pt modelId="{21D1BDE8-0482-4802-B0F4-46A29BBAEC04}" type="sibTrans" cxnId="{7DF7C257-D4D7-4485-852F-A15790113759}">
      <dgm:prSet/>
      <dgm:spPr/>
      <dgm:t>
        <a:bodyPr/>
        <a:lstStyle/>
        <a:p>
          <a:endParaRPr lang="en-US"/>
        </a:p>
      </dgm:t>
    </dgm:pt>
    <dgm:pt modelId="{A29C1FEB-91C4-439E-BE73-BBFF9EABFE28}">
      <dgm:prSet/>
      <dgm:spPr/>
      <dgm:t>
        <a:bodyPr/>
        <a:lstStyle/>
        <a:p>
          <a:r>
            <a:rPr lang="nl-NL"/>
            <a:t>EHBO </a:t>
          </a:r>
          <a:endParaRPr lang="en-US"/>
        </a:p>
      </dgm:t>
    </dgm:pt>
    <dgm:pt modelId="{EE2C5FC8-A164-4E67-A4A7-36A6B7BF037C}" type="parTrans" cxnId="{35E7963F-43B0-4046-998C-E40329A58D0A}">
      <dgm:prSet/>
      <dgm:spPr/>
      <dgm:t>
        <a:bodyPr/>
        <a:lstStyle/>
        <a:p>
          <a:endParaRPr lang="en-US"/>
        </a:p>
      </dgm:t>
    </dgm:pt>
    <dgm:pt modelId="{D485789F-BD1B-4BCB-9B80-713BB9BB8765}" type="sibTrans" cxnId="{35E7963F-43B0-4046-998C-E40329A58D0A}">
      <dgm:prSet/>
      <dgm:spPr/>
      <dgm:t>
        <a:bodyPr/>
        <a:lstStyle/>
        <a:p>
          <a:endParaRPr lang="en-US"/>
        </a:p>
      </dgm:t>
    </dgm:pt>
    <dgm:pt modelId="{8263F5DC-EF14-4E17-85C9-F9FEDF20B4CD}">
      <dgm:prSet/>
      <dgm:spPr/>
      <dgm:t>
        <a:bodyPr/>
        <a:lstStyle/>
        <a:p>
          <a:r>
            <a:rPr lang="nl-NL"/>
            <a:t>Sociaal ondernemen</a:t>
          </a:r>
          <a:endParaRPr lang="en-US"/>
        </a:p>
      </dgm:t>
    </dgm:pt>
    <dgm:pt modelId="{D9E942F3-12B2-4EA9-98E9-D31AE92F0464}" type="parTrans" cxnId="{9BA0DD83-3881-4313-8065-589CAE74084E}">
      <dgm:prSet/>
      <dgm:spPr/>
      <dgm:t>
        <a:bodyPr/>
        <a:lstStyle/>
        <a:p>
          <a:endParaRPr lang="en-US"/>
        </a:p>
      </dgm:t>
    </dgm:pt>
    <dgm:pt modelId="{3D90AF11-0DAD-4DE1-BD04-222AC9C3FB79}" type="sibTrans" cxnId="{9BA0DD83-3881-4313-8065-589CAE74084E}">
      <dgm:prSet/>
      <dgm:spPr/>
      <dgm:t>
        <a:bodyPr/>
        <a:lstStyle/>
        <a:p>
          <a:endParaRPr lang="en-US"/>
        </a:p>
      </dgm:t>
    </dgm:pt>
    <dgm:pt modelId="{3373A630-C97E-4093-92AF-FDDE76F7B2D8}">
      <dgm:prSet/>
      <dgm:spPr/>
      <dgm:t>
        <a:bodyPr/>
        <a:lstStyle/>
        <a:p>
          <a:r>
            <a:rPr lang="nl-NL"/>
            <a:t>Schuld hulpverlening </a:t>
          </a:r>
          <a:endParaRPr lang="en-US"/>
        </a:p>
      </dgm:t>
    </dgm:pt>
    <dgm:pt modelId="{56660458-AB73-487F-AA19-6548CF994617}" type="parTrans" cxnId="{2B3EBB40-862E-4DF5-BC51-5A613327EFE9}">
      <dgm:prSet/>
      <dgm:spPr/>
      <dgm:t>
        <a:bodyPr/>
        <a:lstStyle/>
        <a:p>
          <a:endParaRPr lang="en-US"/>
        </a:p>
      </dgm:t>
    </dgm:pt>
    <dgm:pt modelId="{87261C86-955B-4395-9E74-825A33C9F73D}" type="sibTrans" cxnId="{2B3EBB40-862E-4DF5-BC51-5A613327EFE9}">
      <dgm:prSet/>
      <dgm:spPr/>
      <dgm:t>
        <a:bodyPr/>
        <a:lstStyle/>
        <a:p>
          <a:endParaRPr lang="en-US"/>
        </a:p>
      </dgm:t>
    </dgm:pt>
    <dgm:pt modelId="{820819A8-9E4B-47C5-B976-E5F402AA2CF9}">
      <dgm:prSet/>
      <dgm:spPr/>
      <dgm:t>
        <a:bodyPr/>
        <a:lstStyle/>
        <a:p>
          <a:r>
            <a:rPr lang="nl-NL"/>
            <a:t>Groepsdynamica </a:t>
          </a:r>
          <a:endParaRPr lang="en-US"/>
        </a:p>
      </dgm:t>
    </dgm:pt>
    <dgm:pt modelId="{876ADAF5-BE29-46F6-BAC9-C6B43B54E3E1}" type="parTrans" cxnId="{530979BC-1A64-45F8-96C2-4BCB17C0306E}">
      <dgm:prSet/>
      <dgm:spPr/>
      <dgm:t>
        <a:bodyPr/>
        <a:lstStyle/>
        <a:p>
          <a:endParaRPr lang="en-US"/>
        </a:p>
      </dgm:t>
    </dgm:pt>
    <dgm:pt modelId="{1E78F32F-8B99-49B6-8C21-7A591C6A78AC}" type="sibTrans" cxnId="{530979BC-1A64-45F8-96C2-4BCB17C0306E}">
      <dgm:prSet/>
      <dgm:spPr/>
      <dgm:t>
        <a:bodyPr/>
        <a:lstStyle/>
        <a:p>
          <a:endParaRPr lang="en-US"/>
        </a:p>
      </dgm:t>
    </dgm:pt>
    <dgm:pt modelId="{35D22CEC-5F61-49E1-A1B4-659DDBD2B52B}" type="pres">
      <dgm:prSet presAssocID="{CE295CC1-632A-44D2-BEE3-B45FDB849E55}" presName="linear" presStyleCnt="0">
        <dgm:presLayoutVars>
          <dgm:animLvl val="lvl"/>
          <dgm:resizeHandles val="exact"/>
        </dgm:presLayoutVars>
      </dgm:prSet>
      <dgm:spPr/>
    </dgm:pt>
    <dgm:pt modelId="{00735403-615C-4888-89D8-AFBA50B58CE4}" type="pres">
      <dgm:prSet presAssocID="{5D7CB844-6DE8-4962-AED2-6658C2AD8295}" presName="parentText" presStyleLbl="node1" presStyleIdx="0" presStyleCnt="9">
        <dgm:presLayoutVars>
          <dgm:chMax val="0"/>
          <dgm:bulletEnabled val="1"/>
        </dgm:presLayoutVars>
      </dgm:prSet>
      <dgm:spPr/>
    </dgm:pt>
    <dgm:pt modelId="{D53BF4EC-4200-477C-80D4-EDE329392E96}" type="pres">
      <dgm:prSet presAssocID="{D69CB9C1-BFC3-4D98-9B0D-BB46864C3E05}" presName="spacer" presStyleCnt="0"/>
      <dgm:spPr/>
    </dgm:pt>
    <dgm:pt modelId="{1340136D-7FD7-49B7-9805-007875704CF0}" type="pres">
      <dgm:prSet presAssocID="{07C9F3B4-116B-42F3-AE65-5B4E56AFEADA}" presName="parentText" presStyleLbl="node1" presStyleIdx="1" presStyleCnt="9">
        <dgm:presLayoutVars>
          <dgm:chMax val="0"/>
          <dgm:bulletEnabled val="1"/>
        </dgm:presLayoutVars>
      </dgm:prSet>
      <dgm:spPr/>
    </dgm:pt>
    <dgm:pt modelId="{5D73E6D3-4BCA-4453-AC54-64FAD77AEF71}" type="pres">
      <dgm:prSet presAssocID="{D7C44CC5-942D-49C4-97DF-9C6A68DA9245}" presName="spacer" presStyleCnt="0"/>
      <dgm:spPr/>
    </dgm:pt>
    <dgm:pt modelId="{17FCD74E-6C25-42E8-BB10-1D2864185C3A}" type="pres">
      <dgm:prSet presAssocID="{DDC52DC7-D9B8-4BE3-B416-8F7BD8214FC8}" presName="parentText" presStyleLbl="node1" presStyleIdx="2" presStyleCnt="9">
        <dgm:presLayoutVars>
          <dgm:chMax val="0"/>
          <dgm:bulletEnabled val="1"/>
        </dgm:presLayoutVars>
      </dgm:prSet>
      <dgm:spPr/>
    </dgm:pt>
    <dgm:pt modelId="{4B043B42-76C8-48DC-BA8F-90FD3A2D0232}" type="pres">
      <dgm:prSet presAssocID="{B95278C8-C8C2-42B0-B96F-F92A91E11E87}" presName="spacer" presStyleCnt="0"/>
      <dgm:spPr/>
    </dgm:pt>
    <dgm:pt modelId="{2B8FDF57-56CE-4FEB-BA23-B1BA07FD519F}" type="pres">
      <dgm:prSet presAssocID="{2D6400FA-58D7-472D-B2C9-0DE0FCF3E0B2}" presName="parentText" presStyleLbl="node1" presStyleIdx="3" presStyleCnt="9">
        <dgm:presLayoutVars>
          <dgm:chMax val="0"/>
          <dgm:bulletEnabled val="1"/>
        </dgm:presLayoutVars>
      </dgm:prSet>
      <dgm:spPr/>
    </dgm:pt>
    <dgm:pt modelId="{85EADCD0-1A0B-4179-ADFF-76D0EDA02E6D}" type="pres">
      <dgm:prSet presAssocID="{9BA8C794-DEFC-42CC-BC57-332712F385EF}" presName="spacer" presStyleCnt="0"/>
      <dgm:spPr/>
    </dgm:pt>
    <dgm:pt modelId="{219C51A3-A4CA-484C-A1E7-E5DAB196BBF2}" type="pres">
      <dgm:prSet presAssocID="{02C4C33F-07E6-4440-AFD1-DE26864C4F96}" presName="parentText" presStyleLbl="node1" presStyleIdx="4" presStyleCnt="9">
        <dgm:presLayoutVars>
          <dgm:chMax val="0"/>
          <dgm:bulletEnabled val="1"/>
        </dgm:presLayoutVars>
      </dgm:prSet>
      <dgm:spPr/>
    </dgm:pt>
    <dgm:pt modelId="{381A0977-CF04-4921-83FB-907BA6974417}" type="pres">
      <dgm:prSet presAssocID="{21D1BDE8-0482-4802-B0F4-46A29BBAEC04}" presName="spacer" presStyleCnt="0"/>
      <dgm:spPr/>
    </dgm:pt>
    <dgm:pt modelId="{12ABEC46-565E-4B6D-B6B4-65DF5F3C09CD}" type="pres">
      <dgm:prSet presAssocID="{A29C1FEB-91C4-439E-BE73-BBFF9EABFE28}" presName="parentText" presStyleLbl="node1" presStyleIdx="5" presStyleCnt="9">
        <dgm:presLayoutVars>
          <dgm:chMax val="0"/>
          <dgm:bulletEnabled val="1"/>
        </dgm:presLayoutVars>
      </dgm:prSet>
      <dgm:spPr/>
    </dgm:pt>
    <dgm:pt modelId="{ED2FC2CC-CC75-4361-A432-7344EE3BCC90}" type="pres">
      <dgm:prSet presAssocID="{D485789F-BD1B-4BCB-9B80-713BB9BB8765}" presName="spacer" presStyleCnt="0"/>
      <dgm:spPr/>
    </dgm:pt>
    <dgm:pt modelId="{63AB9F90-3465-4F06-B816-5110890B180C}" type="pres">
      <dgm:prSet presAssocID="{8263F5DC-EF14-4E17-85C9-F9FEDF20B4CD}" presName="parentText" presStyleLbl="node1" presStyleIdx="6" presStyleCnt="9">
        <dgm:presLayoutVars>
          <dgm:chMax val="0"/>
          <dgm:bulletEnabled val="1"/>
        </dgm:presLayoutVars>
      </dgm:prSet>
      <dgm:spPr/>
    </dgm:pt>
    <dgm:pt modelId="{230943C9-D950-4803-8F1A-35463E1B239A}" type="pres">
      <dgm:prSet presAssocID="{3D90AF11-0DAD-4DE1-BD04-222AC9C3FB79}" presName="spacer" presStyleCnt="0"/>
      <dgm:spPr/>
    </dgm:pt>
    <dgm:pt modelId="{88E2FD19-00F2-47AF-B6E9-5E0C3F9DC9F8}" type="pres">
      <dgm:prSet presAssocID="{3373A630-C97E-4093-92AF-FDDE76F7B2D8}" presName="parentText" presStyleLbl="node1" presStyleIdx="7" presStyleCnt="9">
        <dgm:presLayoutVars>
          <dgm:chMax val="0"/>
          <dgm:bulletEnabled val="1"/>
        </dgm:presLayoutVars>
      </dgm:prSet>
      <dgm:spPr/>
    </dgm:pt>
    <dgm:pt modelId="{072C0127-E3FF-4CE4-ABCC-4405ABF2E1D7}" type="pres">
      <dgm:prSet presAssocID="{87261C86-955B-4395-9E74-825A33C9F73D}" presName="spacer" presStyleCnt="0"/>
      <dgm:spPr/>
    </dgm:pt>
    <dgm:pt modelId="{E971F49F-038E-4CAB-ADE7-F91DEAEA98F8}" type="pres">
      <dgm:prSet presAssocID="{820819A8-9E4B-47C5-B976-E5F402AA2CF9}" presName="parentText" presStyleLbl="node1" presStyleIdx="8" presStyleCnt="9">
        <dgm:presLayoutVars>
          <dgm:chMax val="0"/>
          <dgm:bulletEnabled val="1"/>
        </dgm:presLayoutVars>
      </dgm:prSet>
      <dgm:spPr/>
    </dgm:pt>
  </dgm:ptLst>
  <dgm:cxnLst>
    <dgm:cxn modelId="{8874E901-A3E0-4390-AF4C-821BDF2E9B03}" type="presOf" srcId="{3373A630-C97E-4093-92AF-FDDE76F7B2D8}" destId="{88E2FD19-00F2-47AF-B6E9-5E0C3F9DC9F8}" srcOrd="0" destOrd="0" presId="urn:microsoft.com/office/officeart/2005/8/layout/vList2"/>
    <dgm:cxn modelId="{BF87D502-19AF-4BFB-8954-63D7086F6F04}" type="presOf" srcId="{8263F5DC-EF14-4E17-85C9-F9FEDF20B4CD}" destId="{63AB9F90-3465-4F06-B816-5110890B180C}" srcOrd="0" destOrd="0" presId="urn:microsoft.com/office/officeart/2005/8/layout/vList2"/>
    <dgm:cxn modelId="{B4C0C206-AD36-4D3C-A19F-C0D82CD18DF1}" srcId="{CE295CC1-632A-44D2-BEE3-B45FDB849E55}" destId="{DDC52DC7-D9B8-4BE3-B416-8F7BD8214FC8}" srcOrd="2" destOrd="0" parTransId="{1DCCB723-799A-41EB-A266-7CC39682F12F}" sibTransId="{B95278C8-C8C2-42B0-B96F-F92A91E11E87}"/>
    <dgm:cxn modelId="{B28B3C0E-63F8-489A-9B9F-6968968447E0}" srcId="{CE295CC1-632A-44D2-BEE3-B45FDB849E55}" destId="{2D6400FA-58D7-472D-B2C9-0DE0FCF3E0B2}" srcOrd="3" destOrd="0" parTransId="{CB5BA296-27DB-4693-BF81-3C3932AF29FB}" sibTransId="{9BA8C794-DEFC-42CC-BC57-332712F385EF}"/>
    <dgm:cxn modelId="{D33ED110-F889-42E7-B236-44CF2975E226}" type="presOf" srcId="{CE295CC1-632A-44D2-BEE3-B45FDB849E55}" destId="{35D22CEC-5F61-49E1-A1B4-659DDBD2B52B}" srcOrd="0" destOrd="0" presId="urn:microsoft.com/office/officeart/2005/8/layout/vList2"/>
    <dgm:cxn modelId="{35E7963F-43B0-4046-998C-E40329A58D0A}" srcId="{CE295CC1-632A-44D2-BEE3-B45FDB849E55}" destId="{A29C1FEB-91C4-439E-BE73-BBFF9EABFE28}" srcOrd="5" destOrd="0" parTransId="{EE2C5FC8-A164-4E67-A4A7-36A6B7BF037C}" sibTransId="{D485789F-BD1B-4BCB-9B80-713BB9BB8765}"/>
    <dgm:cxn modelId="{2B3EBB40-862E-4DF5-BC51-5A613327EFE9}" srcId="{CE295CC1-632A-44D2-BEE3-B45FDB849E55}" destId="{3373A630-C97E-4093-92AF-FDDE76F7B2D8}" srcOrd="7" destOrd="0" parTransId="{56660458-AB73-487F-AA19-6548CF994617}" sibTransId="{87261C86-955B-4395-9E74-825A33C9F73D}"/>
    <dgm:cxn modelId="{8D74BE44-0DA5-466E-AC34-D87CE038B874}" srcId="{CE295CC1-632A-44D2-BEE3-B45FDB849E55}" destId="{5D7CB844-6DE8-4962-AED2-6658C2AD8295}" srcOrd="0" destOrd="0" parTransId="{448A0DE1-A210-4969-81EE-41650A90672F}" sibTransId="{D69CB9C1-BFC3-4D98-9B0D-BB46864C3E05}"/>
    <dgm:cxn modelId="{914C7270-99A4-4C22-A00F-F1951D26CEEE}" type="presOf" srcId="{07C9F3B4-116B-42F3-AE65-5B4E56AFEADA}" destId="{1340136D-7FD7-49B7-9805-007875704CF0}" srcOrd="0" destOrd="0" presId="urn:microsoft.com/office/officeart/2005/8/layout/vList2"/>
    <dgm:cxn modelId="{B1EFE450-4F81-43F1-AB18-6123ACF30A79}" type="presOf" srcId="{820819A8-9E4B-47C5-B976-E5F402AA2CF9}" destId="{E971F49F-038E-4CAB-ADE7-F91DEAEA98F8}" srcOrd="0" destOrd="0" presId="urn:microsoft.com/office/officeart/2005/8/layout/vList2"/>
    <dgm:cxn modelId="{F5CFE951-A632-45C6-B9B2-CAFACC8C0EF5}" type="presOf" srcId="{2D6400FA-58D7-472D-B2C9-0DE0FCF3E0B2}" destId="{2B8FDF57-56CE-4FEB-BA23-B1BA07FD519F}" srcOrd="0" destOrd="0" presId="urn:microsoft.com/office/officeart/2005/8/layout/vList2"/>
    <dgm:cxn modelId="{7DF7C257-D4D7-4485-852F-A15790113759}" srcId="{CE295CC1-632A-44D2-BEE3-B45FDB849E55}" destId="{02C4C33F-07E6-4440-AFD1-DE26864C4F96}" srcOrd="4" destOrd="0" parTransId="{926F5692-3D3C-4C00-8B4E-27F8CB6E4914}" sibTransId="{21D1BDE8-0482-4802-B0F4-46A29BBAEC04}"/>
    <dgm:cxn modelId="{96F3AA59-6D5A-4A62-9628-A2F05024B36E}" srcId="{CE295CC1-632A-44D2-BEE3-B45FDB849E55}" destId="{07C9F3B4-116B-42F3-AE65-5B4E56AFEADA}" srcOrd="1" destOrd="0" parTransId="{5566F33A-B785-4F11-9943-4C87B3A9B2ED}" sibTransId="{D7C44CC5-942D-49C4-97DF-9C6A68DA9245}"/>
    <dgm:cxn modelId="{9BA0DD83-3881-4313-8065-589CAE74084E}" srcId="{CE295CC1-632A-44D2-BEE3-B45FDB849E55}" destId="{8263F5DC-EF14-4E17-85C9-F9FEDF20B4CD}" srcOrd="6" destOrd="0" parTransId="{D9E942F3-12B2-4EA9-98E9-D31AE92F0464}" sibTransId="{3D90AF11-0DAD-4DE1-BD04-222AC9C3FB79}"/>
    <dgm:cxn modelId="{525B818D-D9F8-47BB-A5A9-0CFAD6A10836}" type="presOf" srcId="{02C4C33F-07E6-4440-AFD1-DE26864C4F96}" destId="{219C51A3-A4CA-484C-A1E7-E5DAB196BBF2}" srcOrd="0" destOrd="0" presId="urn:microsoft.com/office/officeart/2005/8/layout/vList2"/>
    <dgm:cxn modelId="{140700A9-A40F-4095-A26F-3FB1BCB3385A}" type="presOf" srcId="{A29C1FEB-91C4-439E-BE73-BBFF9EABFE28}" destId="{12ABEC46-565E-4B6D-B6B4-65DF5F3C09CD}" srcOrd="0" destOrd="0" presId="urn:microsoft.com/office/officeart/2005/8/layout/vList2"/>
    <dgm:cxn modelId="{530979BC-1A64-45F8-96C2-4BCB17C0306E}" srcId="{CE295CC1-632A-44D2-BEE3-B45FDB849E55}" destId="{820819A8-9E4B-47C5-B976-E5F402AA2CF9}" srcOrd="8" destOrd="0" parTransId="{876ADAF5-BE29-46F6-BAC9-C6B43B54E3E1}" sibTransId="{1E78F32F-8B99-49B6-8C21-7A591C6A78AC}"/>
    <dgm:cxn modelId="{60BADDDE-C82A-46B6-93D9-841B119E1FAE}" type="presOf" srcId="{DDC52DC7-D9B8-4BE3-B416-8F7BD8214FC8}" destId="{17FCD74E-6C25-42E8-BB10-1D2864185C3A}" srcOrd="0" destOrd="0" presId="urn:microsoft.com/office/officeart/2005/8/layout/vList2"/>
    <dgm:cxn modelId="{F30BC3DF-2529-4012-A634-A1A90550A407}" type="presOf" srcId="{5D7CB844-6DE8-4962-AED2-6658C2AD8295}" destId="{00735403-615C-4888-89D8-AFBA50B58CE4}" srcOrd="0" destOrd="0" presId="urn:microsoft.com/office/officeart/2005/8/layout/vList2"/>
    <dgm:cxn modelId="{2AD825E7-5DCA-448B-96F7-70A1A9364D55}" type="presParOf" srcId="{35D22CEC-5F61-49E1-A1B4-659DDBD2B52B}" destId="{00735403-615C-4888-89D8-AFBA50B58CE4}" srcOrd="0" destOrd="0" presId="urn:microsoft.com/office/officeart/2005/8/layout/vList2"/>
    <dgm:cxn modelId="{609C3694-E52D-4FCE-B3C7-1BA44DE29CF8}" type="presParOf" srcId="{35D22CEC-5F61-49E1-A1B4-659DDBD2B52B}" destId="{D53BF4EC-4200-477C-80D4-EDE329392E96}" srcOrd="1" destOrd="0" presId="urn:microsoft.com/office/officeart/2005/8/layout/vList2"/>
    <dgm:cxn modelId="{B05ED081-EF3C-47B0-AE04-5963A016D39B}" type="presParOf" srcId="{35D22CEC-5F61-49E1-A1B4-659DDBD2B52B}" destId="{1340136D-7FD7-49B7-9805-007875704CF0}" srcOrd="2" destOrd="0" presId="urn:microsoft.com/office/officeart/2005/8/layout/vList2"/>
    <dgm:cxn modelId="{62801A1A-4960-4389-B516-A7470AC7BC72}" type="presParOf" srcId="{35D22CEC-5F61-49E1-A1B4-659DDBD2B52B}" destId="{5D73E6D3-4BCA-4453-AC54-64FAD77AEF71}" srcOrd="3" destOrd="0" presId="urn:microsoft.com/office/officeart/2005/8/layout/vList2"/>
    <dgm:cxn modelId="{AAAFBD1A-6AC0-49BA-B707-79CF4EFE0820}" type="presParOf" srcId="{35D22CEC-5F61-49E1-A1B4-659DDBD2B52B}" destId="{17FCD74E-6C25-42E8-BB10-1D2864185C3A}" srcOrd="4" destOrd="0" presId="urn:microsoft.com/office/officeart/2005/8/layout/vList2"/>
    <dgm:cxn modelId="{0E090E7B-A101-48F9-BA39-BB9C0441C269}" type="presParOf" srcId="{35D22CEC-5F61-49E1-A1B4-659DDBD2B52B}" destId="{4B043B42-76C8-48DC-BA8F-90FD3A2D0232}" srcOrd="5" destOrd="0" presId="urn:microsoft.com/office/officeart/2005/8/layout/vList2"/>
    <dgm:cxn modelId="{6EDA9D75-2BE8-4607-95C4-247CBADA9E9B}" type="presParOf" srcId="{35D22CEC-5F61-49E1-A1B4-659DDBD2B52B}" destId="{2B8FDF57-56CE-4FEB-BA23-B1BA07FD519F}" srcOrd="6" destOrd="0" presId="urn:microsoft.com/office/officeart/2005/8/layout/vList2"/>
    <dgm:cxn modelId="{BF252D40-261E-41BE-ADAD-1C6DF319388E}" type="presParOf" srcId="{35D22CEC-5F61-49E1-A1B4-659DDBD2B52B}" destId="{85EADCD0-1A0B-4179-ADFF-76D0EDA02E6D}" srcOrd="7" destOrd="0" presId="urn:microsoft.com/office/officeart/2005/8/layout/vList2"/>
    <dgm:cxn modelId="{4475FCB5-61FD-4804-B40F-251F2F46996F}" type="presParOf" srcId="{35D22CEC-5F61-49E1-A1B4-659DDBD2B52B}" destId="{219C51A3-A4CA-484C-A1E7-E5DAB196BBF2}" srcOrd="8" destOrd="0" presId="urn:microsoft.com/office/officeart/2005/8/layout/vList2"/>
    <dgm:cxn modelId="{83866555-C894-4944-99DC-58872ABF062F}" type="presParOf" srcId="{35D22CEC-5F61-49E1-A1B4-659DDBD2B52B}" destId="{381A0977-CF04-4921-83FB-907BA6974417}" srcOrd="9" destOrd="0" presId="urn:microsoft.com/office/officeart/2005/8/layout/vList2"/>
    <dgm:cxn modelId="{16B24F91-F503-4B86-8289-0D35BFA4ACFF}" type="presParOf" srcId="{35D22CEC-5F61-49E1-A1B4-659DDBD2B52B}" destId="{12ABEC46-565E-4B6D-B6B4-65DF5F3C09CD}" srcOrd="10" destOrd="0" presId="urn:microsoft.com/office/officeart/2005/8/layout/vList2"/>
    <dgm:cxn modelId="{5FBBABA0-2932-44F8-877B-44A70255A746}" type="presParOf" srcId="{35D22CEC-5F61-49E1-A1B4-659DDBD2B52B}" destId="{ED2FC2CC-CC75-4361-A432-7344EE3BCC90}" srcOrd="11" destOrd="0" presId="urn:microsoft.com/office/officeart/2005/8/layout/vList2"/>
    <dgm:cxn modelId="{84D77485-A442-425B-9B7B-79588E178D6E}" type="presParOf" srcId="{35D22CEC-5F61-49E1-A1B4-659DDBD2B52B}" destId="{63AB9F90-3465-4F06-B816-5110890B180C}" srcOrd="12" destOrd="0" presId="urn:microsoft.com/office/officeart/2005/8/layout/vList2"/>
    <dgm:cxn modelId="{C26F51A1-928B-4652-898A-5418276CE0B8}" type="presParOf" srcId="{35D22CEC-5F61-49E1-A1B4-659DDBD2B52B}" destId="{230943C9-D950-4803-8F1A-35463E1B239A}" srcOrd="13" destOrd="0" presId="urn:microsoft.com/office/officeart/2005/8/layout/vList2"/>
    <dgm:cxn modelId="{3E5EF875-4E4B-4D4D-902E-412F161FDB19}" type="presParOf" srcId="{35D22CEC-5F61-49E1-A1B4-659DDBD2B52B}" destId="{88E2FD19-00F2-47AF-B6E9-5E0C3F9DC9F8}" srcOrd="14" destOrd="0" presId="urn:microsoft.com/office/officeart/2005/8/layout/vList2"/>
    <dgm:cxn modelId="{293C2346-8296-41FE-9D51-51661EC1AF37}" type="presParOf" srcId="{35D22CEC-5F61-49E1-A1B4-659DDBD2B52B}" destId="{072C0127-E3FF-4CE4-ABCC-4405ABF2E1D7}" srcOrd="15" destOrd="0" presId="urn:microsoft.com/office/officeart/2005/8/layout/vList2"/>
    <dgm:cxn modelId="{D4DAF8F6-BCA4-4A8E-A86D-ABA94DC47774}" type="presParOf" srcId="{35D22CEC-5F61-49E1-A1B4-659DDBD2B52B}" destId="{E971F49F-038E-4CAB-ADE7-F91DEAEA98F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35403-615C-4888-89D8-AFBA50B58CE4}">
      <dsp:nvSpPr>
        <dsp:cNvPr id="0" name=""/>
        <dsp:cNvSpPr/>
      </dsp:nvSpPr>
      <dsp:spPr>
        <a:xfrm>
          <a:off x="0" y="17850"/>
          <a:ext cx="5994400" cy="5382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Methodieken</a:t>
          </a:r>
          <a:endParaRPr lang="en-US" sz="2300" kern="1200"/>
        </a:p>
      </dsp:txBody>
      <dsp:txXfrm>
        <a:off x="26273" y="44123"/>
        <a:ext cx="5941854" cy="485654"/>
      </dsp:txXfrm>
    </dsp:sp>
    <dsp:sp modelId="{1340136D-7FD7-49B7-9805-007875704CF0}">
      <dsp:nvSpPr>
        <dsp:cNvPr id="0" name=""/>
        <dsp:cNvSpPr/>
      </dsp:nvSpPr>
      <dsp:spPr>
        <a:xfrm>
          <a:off x="0" y="622290"/>
          <a:ext cx="5994400" cy="538200"/>
        </a:xfrm>
        <a:prstGeom prst="roundRect">
          <a:avLst/>
        </a:prstGeom>
        <a:solidFill>
          <a:schemeClr val="accent2">
            <a:hueOff val="-949762"/>
            <a:satOff val="2103"/>
            <a:lumOff val="289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Benaderingen</a:t>
          </a:r>
          <a:endParaRPr lang="en-US" sz="2300" kern="1200"/>
        </a:p>
      </dsp:txBody>
      <dsp:txXfrm>
        <a:off x="26273" y="648563"/>
        <a:ext cx="5941854" cy="485654"/>
      </dsp:txXfrm>
    </dsp:sp>
    <dsp:sp modelId="{17FCD74E-6C25-42E8-BB10-1D2864185C3A}">
      <dsp:nvSpPr>
        <dsp:cNvPr id="0" name=""/>
        <dsp:cNvSpPr/>
      </dsp:nvSpPr>
      <dsp:spPr>
        <a:xfrm>
          <a:off x="0" y="1226730"/>
          <a:ext cx="5994400" cy="538200"/>
        </a:xfrm>
        <a:prstGeom prst="roundRect">
          <a:avLst/>
        </a:prstGeom>
        <a:solidFill>
          <a:schemeClr val="accent2">
            <a:hueOff val="-1899524"/>
            <a:satOff val="4207"/>
            <a:lumOff val="578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Wet- en regelgeving </a:t>
          </a:r>
          <a:endParaRPr lang="en-US" sz="2300" kern="1200"/>
        </a:p>
      </dsp:txBody>
      <dsp:txXfrm>
        <a:off x="26273" y="1253003"/>
        <a:ext cx="5941854" cy="485654"/>
      </dsp:txXfrm>
    </dsp:sp>
    <dsp:sp modelId="{2B8FDF57-56CE-4FEB-BA23-B1BA07FD519F}">
      <dsp:nvSpPr>
        <dsp:cNvPr id="0" name=""/>
        <dsp:cNvSpPr/>
      </dsp:nvSpPr>
      <dsp:spPr>
        <a:xfrm>
          <a:off x="0" y="1831170"/>
          <a:ext cx="5994400" cy="538200"/>
        </a:xfrm>
        <a:prstGeom prst="roundRect">
          <a:avLst/>
        </a:prstGeom>
        <a:solidFill>
          <a:schemeClr val="accent2">
            <a:hueOff val="-2849285"/>
            <a:satOff val="6310"/>
            <a:lumOff val="867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Gedragsproblematiek </a:t>
          </a:r>
          <a:endParaRPr lang="en-US" sz="2300" kern="1200"/>
        </a:p>
      </dsp:txBody>
      <dsp:txXfrm>
        <a:off x="26273" y="1857443"/>
        <a:ext cx="5941854" cy="485654"/>
      </dsp:txXfrm>
    </dsp:sp>
    <dsp:sp modelId="{219C51A3-A4CA-484C-A1E7-E5DAB196BBF2}">
      <dsp:nvSpPr>
        <dsp:cNvPr id="0" name=""/>
        <dsp:cNvSpPr/>
      </dsp:nvSpPr>
      <dsp:spPr>
        <a:xfrm>
          <a:off x="0" y="2435610"/>
          <a:ext cx="5994400" cy="538200"/>
        </a:xfrm>
        <a:prstGeom prst="roundRect">
          <a:avLst/>
        </a:prstGeom>
        <a:solidFill>
          <a:schemeClr val="accent2">
            <a:hueOff val="-3799047"/>
            <a:satOff val="8413"/>
            <a:lumOff val="1156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Psychische stoornissen</a:t>
          </a:r>
          <a:endParaRPr lang="en-US" sz="2300" kern="1200"/>
        </a:p>
      </dsp:txBody>
      <dsp:txXfrm>
        <a:off x="26273" y="2461883"/>
        <a:ext cx="5941854" cy="485654"/>
      </dsp:txXfrm>
    </dsp:sp>
    <dsp:sp modelId="{12ABEC46-565E-4B6D-B6B4-65DF5F3C09CD}">
      <dsp:nvSpPr>
        <dsp:cNvPr id="0" name=""/>
        <dsp:cNvSpPr/>
      </dsp:nvSpPr>
      <dsp:spPr>
        <a:xfrm>
          <a:off x="0" y="3040050"/>
          <a:ext cx="5994400" cy="538200"/>
        </a:xfrm>
        <a:prstGeom prst="roundRect">
          <a:avLst/>
        </a:prstGeom>
        <a:solidFill>
          <a:schemeClr val="accent2">
            <a:hueOff val="-4748809"/>
            <a:satOff val="10517"/>
            <a:lumOff val="1446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EHBO </a:t>
          </a:r>
          <a:endParaRPr lang="en-US" sz="2300" kern="1200"/>
        </a:p>
      </dsp:txBody>
      <dsp:txXfrm>
        <a:off x="26273" y="3066323"/>
        <a:ext cx="5941854" cy="485654"/>
      </dsp:txXfrm>
    </dsp:sp>
    <dsp:sp modelId="{63AB9F90-3465-4F06-B816-5110890B180C}">
      <dsp:nvSpPr>
        <dsp:cNvPr id="0" name=""/>
        <dsp:cNvSpPr/>
      </dsp:nvSpPr>
      <dsp:spPr>
        <a:xfrm>
          <a:off x="0" y="3644490"/>
          <a:ext cx="5994400" cy="538200"/>
        </a:xfrm>
        <a:prstGeom prst="roundRect">
          <a:avLst/>
        </a:prstGeom>
        <a:solidFill>
          <a:schemeClr val="accent2">
            <a:hueOff val="-5698571"/>
            <a:satOff val="12620"/>
            <a:lumOff val="1735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Sociaal ondernemen</a:t>
          </a:r>
          <a:endParaRPr lang="en-US" sz="2300" kern="1200"/>
        </a:p>
      </dsp:txBody>
      <dsp:txXfrm>
        <a:off x="26273" y="3670763"/>
        <a:ext cx="5941854" cy="485654"/>
      </dsp:txXfrm>
    </dsp:sp>
    <dsp:sp modelId="{88E2FD19-00F2-47AF-B6E9-5E0C3F9DC9F8}">
      <dsp:nvSpPr>
        <dsp:cNvPr id="0" name=""/>
        <dsp:cNvSpPr/>
      </dsp:nvSpPr>
      <dsp:spPr>
        <a:xfrm>
          <a:off x="0" y="4248930"/>
          <a:ext cx="5994400" cy="538200"/>
        </a:xfrm>
        <a:prstGeom prst="roundRect">
          <a:avLst/>
        </a:prstGeom>
        <a:solidFill>
          <a:schemeClr val="accent2">
            <a:hueOff val="-6648333"/>
            <a:satOff val="14724"/>
            <a:lumOff val="2024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Schuld hulpverlening </a:t>
          </a:r>
          <a:endParaRPr lang="en-US" sz="2300" kern="1200"/>
        </a:p>
      </dsp:txBody>
      <dsp:txXfrm>
        <a:off x="26273" y="4275203"/>
        <a:ext cx="5941854" cy="485654"/>
      </dsp:txXfrm>
    </dsp:sp>
    <dsp:sp modelId="{E971F49F-038E-4CAB-ADE7-F91DEAEA98F8}">
      <dsp:nvSpPr>
        <dsp:cNvPr id="0" name=""/>
        <dsp:cNvSpPr/>
      </dsp:nvSpPr>
      <dsp:spPr>
        <a:xfrm>
          <a:off x="0" y="4853370"/>
          <a:ext cx="5994400" cy="538200"/>
        </a:xfrm>
        <a:prstGeom prst="roundRect">
          <a:avLst/>
        </a:prstGeom>
        <a:solidFill>
          <a:schemeClr val="accent2">
            <a:hueOff val="-7598094"/>
            <a:satOff val="16827"/>
            <a:lumOff val="2313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Groepsdynamica </a:t>
          </a:r>
          <a:endParaRPr lang="en-US" sz="2300" kern="1200"/>
        </a:p>
      </dsp:txBody>
      <dsp:txXfrm>
        <a:off x="26273" y="4879643"/>
        <a:ext cx="594185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11/12/2020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11/12/2020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11/12/2020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11/12/2020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11/12/2020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x6C7pnG63kA?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ken.wikiwijs.nl/169166/Project_periode_10_MZ"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maken.wikiwijs.nl/169167/Project_periode_10_SW#!page-639015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B77C7-ED18-4849-9A79-8AC7DDC6FB36}"/>
              </a:ext>
            </a:extLst>
          </p:cNvPr>
          <p:cNvSpPr>
            <a:spLocks noGrp="1"/>
          </p:cNvSpPr>
          <p:nvPr>
            <p:ph type="ctrTitle"/>
          </p:nvPr>
        </p:nvSpPr>
        <p:spPr/>
        <p:txBody>
          <a:bodyPr/>
          <a:lstStyle/>
          <a:p>
            <a:r>
              <a:rPr lang="nl-NL" dirty="0"/>
              <a:t>Deskundigheid bevorderen</a:t>
            </a:r>
          </a:p>
        </p:txBody>
      </p:sp>
      <p:sp>
        <p:nvSpPr>
          <p:cNvPr id="3" name="Ondertitel 2">
            <a:extLst>
              <a:ext uri="{FF2B5EF4-FFF2-40B4-BE49-F238E27FC236}">
                <a16:creationId xmlns:a16="http://schemas.microsoft.com/office/drawing/2014/main" id="{76E11536-8267-4472-A9E1-13EB8E457AA3}"/>
              </a:ext>
            </a:extLst>
          </p:cNvPr>
          <p:cNvSpPr>
            <a:spLocks noGrp="1"/>
          </p:cNvSpPr>
          <p:nvPr>
            <p:ph type="subTitle" idx="1"/>
          </p:nvPr>
        </p:nvSpPr>
        <p:spPr/>
        <p:txBody>
          <a:bodyPr/>
          <a:lstStyle/>
          <a:p>
            <a:r>
              <a:rPr lang="nl-NL" dirty="0"/>
              <a:t>Online les 1</a:t>
            </a:r>
          </a:p>
        </p:txBody>
      </p:sp>
    </p:spTree>
    <p:extLst>
      <p:ext uri="{BB962C8B-B14F-4D97-AF65-F5344CB8AC3E}">
        <p14:creationId xmlns:p14="http://schemas.microsoft.com/office/powerpoint/2010/main" val="191522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F6223-AC01-447A-91B8-9B4C0BBD150B}"/>
              </a:ext>
            </a:extLst>
          </p:cNvPr>
          <p:cNvSpPr>
            <a:spLocks noGrp="1"/>
          </p:cNvSpPr>
          <p:nvPr>
            <p:ph type="title"/>
          </p:nvPr>
        </p:nvSpPr>
        <p:spPr>
          <a:xfrm>
            <a:off x="1251679" y="645107"/>
            <a:ext cx="3653696" cy="5408839"/>
          </a:xfrm>
        </p:spPr>
        <p:txBody>
          <a:bodyPr anchor="ctr">
            <a:normAutofit/>
          </a:bodyPr>
          <a:lstStyle/>
          <a:p>
            <a:r>
              <a:rPr lang="nl-NL" sz="4000" dirty="0"/>
              <a:t>Waar wil je deskundig in worden? </a:t>
            </a:r>
            <a:br>
              <a:rPr lang="nl-NL" sz="4000" dirty="0"/>
            </a:br>
            <a:br>
              <a:rPr lang="nl-NL" sz="4000" dirty="0"/>
            </a:br>
            <a:r>
              <a:rPr lang="nl-NL" sz="4000" dirty="0"/>
              <a:t>Wat mis je nog naast de voorbeelden?</a:t>
            </a:r>
          </a:p>
        </p:txBody>
      </p:sp>
      <p:graphicFrame>
        <p:nvGraphicFramePr>
          <p:cNvPr id="5" name="Tijdelijke aanduiding voor inhoud 2">
            <a:extLst>
              <a:ext uri="{FF2B5EF4-FFF2-40B4-BE49-F238E27FC236}">
                <a16:creationId xmlns:a16="http://schemas.microsoft.com/office/drawing/2014/main" id="{92383C84-0BD1-4D0D-97A1-61F5FB744EAC}"/>
              </a:ext>
            </a:extLst>
          </p:cNvPr>
          <p:cNvGraphicFramePr>
            <a:graphicFrameLocks noGrp="1"/>
          </p:cNvGraphicFramePr>
          <p:nvPr>
            <p:ph idx="1"/>
            <p:extLst>
              <p:ext uri="{D42A27DB-BD31-4B8C-83A1-F6EECF244321}">
                <p14:modId xmlns:p14="http://schemas.microsoft.com/office/powerpoint/2010/main" val="3756532601"/>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91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9CBA4-DBFF-4E1C-841F-B21BF28A69E3}"/>
              </a:ext>
            </a:extLst>
          </p:cNvPr>
          <p:cNvSpPr>
            <a:spLocks noGrp="1"/>
          </p:cNvSpPr>
          <p:nvPr>
            <p:ph type="title"/>
          </p:nvPr>
        </p:nvSpPr>
        <p:spPr/>
        <p:txBody>
          <a:bodyPr/>
          <a:lstStyle/>
          <a:p>
            <a:r>
              <a:rPr lang="nl-NL" dirty="0"/>
              <a:t>Eigen deskundigheid </a:t>
            </a:r>
          </a:p>
        </p:txBody>
      </p:sp>
      <p:sp>
        <p:nvSpPr>
          <p:cNvPr id="3" name="Tijdelijke aanduiding voor inhoud 2">
            <a:extLst>
              <a:ext uri="{FF2B5EF4-FFF2-40B4-BE49-F238E27FC236}">
                <a16:creationId xmlns:a16="http://schemas.microsoft.com/office/drawing/2014/main" id="{AA4C13F8-F133-4C38-873C-49BF0D2F4114}"/>
              </a:ext>
            </a:extLst>
          </p:cNvPr>
          <p:cNvSpPr>
            <a:spLocks noGrp="1"/>
          </p:cNvSpPr>
          <p:nvPr>
            <p:ph idx="1"/>
          </p:nvPr>
        </p:nvSpPr>
        <p:spPr/>
        <p:txBody>
          <a:bodyPr/>
          <a:lstStyle/>
          <a:p>
            <a:pPr marL="0" indent="0">
              <a:buNone/>
            </a:pPr>
            <a:r>
              <a:rPr lang="nl-NL" dirty="0"/>
              <a:t>Waar ben je al deskundig in?</a:t>
            </a:r>
          </a:p>
          <a:p>
            <a:pPr marL="0" indent="0">
              <a:buNone/>
            </a:pPr>
            <a:r>
              <a:rPr lang="nl-NL" dirty="0"/>
              <a:t>Hoe komt het dat je deskundig bent?</a:t>
            </a:r>
          </a:p>
          <a:p>
            <a:pPr marL="0" indent="0">
              <a:buNone/>
            </a:pPr>
            <a:r>
              <a:rPr lang="nl-NL" dirty="0"/>
              <a:t>Waaruit blijkt dat je deskundig bent?</a:t>
            </a:r>
          </a:p>
          <a:p>
            <a:pPr marL="0" indent="0">
              <a:buNone/>
            </a:pPr>
            <a:r>
              <a:rPr lang="nl-NL" dirty="0"/>
              <a:t>Hoe kun je jouw deskundigheid overbrengen aan een ander?</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400594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89351-C746-469E-94B6-050826618FC3}"/>
              </a:ext>
            </a:extLst>
          </p:cNvPr>
          <p:cNvSpPr>
            <a:spLocks noGrp="1"/>
          </p:cNvSpPr>
          <p:nvPr>
            <p:ph type="title"/>
          </p:nvPr>
        </p:nvSpPr>
        <p:spPr>
          <a:xfrm>
            <a:off x="1251679" y="645107"/>
            <a:ext cx="3384329" cy="1640894"/>
          </a:xfrm>
        </p:spPr>
        <p:txBody>
          <a:bodyPr anchor="t">
            <a:normAutofit/>
          </a:bodyPr>
          <a:lstStyle/>
          <a:p>
            <a:r>
              <a:rPr lang="nl-NL" sz="2200" dirty="0"/>
              <a:t>Ervaringsdeskundige </a:t>
            </a:r>
            <a:br>
              <a:rPr lang="nl-NL" sz="2200" dirty="0"/>
            </a:br>
            <a:endParaRPr lang="nl-NL" sz="2200" dirty="0"/>
          </a:p>
        </p:txBody>
      </p:sp>
      <p:sp>
        <p:nvSpPr>
          <p:cNvPr id="3" name="Tijdelijke aanduiding voor inhoud 2">
            <a:extLst>
              <a:ext uri="{FF2B5EF4-FFF2-40B4-BE49-F238E27FC236}">
                <a16:creationId xmlns:a16="http://schemas.microsoft.com/office/drawing/2014/main" id="{51FE72DA-75BB-4390-B9A6-74E4E3C689EA}"/>
              </a:ext>
            </a:extLst>
          </p:cNvPr>
          <p:cNvSpPr>
            <a:spLocks noGrp="1"/>
          </p:cNvSpPr>
          <p:nvPr>
            <p:ph idx="1"/>
          </p:nvPr>
        </p:nvSpPr>
        <p:spPr>
          <a:xfrm>
            <a:off x="1251679" y="1295401"/>
            <a:ext cx="3384330" cy="3356704"/>
          </a:xfrm>
        </p:spPr>
        <p:txBody>
          <a:bodyPr>
            <a:normAutofit/>
          </a:bodyPr>
          <a:lstStyle/>
          <a:p>
            <a:pPr marL="0" indent="0">
              <a:lnSpc>
                <a:spcPct val="100000"/>
              </a:lnSpc>
              <a:buNone/>
            </a:pPr>
            <a:r>
              <a:rPr lang="nl-NL" dirty="0"/>
              <a:t>“Een ervaringsdeskundige is iemand die zelf (veel) ervaring heeft op een bepaald gebied. De kennis van de persoon in kwestie is dus niet gebaseerd op studie, maar op eigen ervaring. Op welk gebied een ervaringsdeskundige ervaring heeft, zal doorgaans uit de context (moeten) blijken”.</a:t>
            </a:r>
          </a:p>
        </p:txBody>
      </p:sp>
      <p:pic>
        <p:nvPicPr>
          <p:cNvPr id="4" name="Onlinemedia 3" title="Ervaringsdeskundige Bart de Klein">
            <a:hlinkClick r:id="" action="ppaction://media"/>
            <a:extLst>
              <a:ext uri="{FF2B5EF4-FFF2-40B4-BE49-F238E27FC236}">
                <a16:creationId xmlns:a16="http://schemas.microsoft.com/office/drawing/2014/main" id="{73EDCE9B-188F-4C7C-A921-D58E8AB41086}"/>
              </a:ext>
            </a:extLst>
          </p:cNvPr>
          <p:cNvPicPr>
            <a:picLocks noRot="1" noChangeAspect="1"/>
          </p:cNvPicPr>
          <p:nvPr>
            <a:videoFile r:link="rId1"/>
          </p:nvPr>
        </p:nvPicPr>
        <p:blipFill>
          <a:blip r:embed="rId3"/>
          <a:stretch>
            <a:fillRect/>
          </a:stretch>
        </p:blipFill>
        <p:spPr>
          <a:xfrm>
            <a:off x="4813220" y="819150"/>
            <a:ext cx="6814142" cy="3832955"/>
          </a:xfrm>
          <a:prstGeom prst="rect">
            <a:avLst/>
          </a:prstGeom>
        </p:spPr>
      </p:pic>
      <p:sp>
        <p:nvSpPr>
          <p:cNvPr id="5" name="Tekstvak 4">
            <a:extLst>
              <a:ext uri="{FF2B5EF4-FFF2-40B4-BE49-F238E27FC236}">
                <a16:creationId xmlns:a16="http://schemas.microsoft.com/office/drawing/2014/main" id="{3BCEE49B-B20A-4C19-909F-4EB791A60F7D}"/>
              </a:ext>
            </a:extLst>
          </p:cNvPr>
          <p:cNvSpPr txBox="1"/>
          <p:nvPr/>
        </p:nvSpPr>
        <p:spPr>
          <a:xfrm>
            <a:off x="1790700" y="5143500"/>
            <a:ext cx="9086850" cy="1200329"/>
          </a:xfrm>
          <a:prstGeom prst="rect">
            <a:avLst/>
          </a:prstGeom>
          <a:noFill/>
        </p:spPr>
        <p:txBody>
          <a:bodyPr wrap="square" rtlCol="0">
            <a:spAutoFit/>
          </a:bodyPr>
          <a:lstStyle/>
          <a:p>
            <a:r>
              <a:rPr lang="nl-NL" sz="2400" b="1" dirty="0"/>
              <a:t>Jullie doen niet de opleiding om ervaringsdeskundige te worden, maar hoe kan je toch je eigen ervaringen gebruiken als beroepsbeoefenaar? </a:t>
            </a:r>
          </a:p>
        </p:txBody>
      </p:sp>
    </p:spTree>
    <p:extLst>
      <p:ext uri="{BB962C8B-B14F-4D97-AF65-F5344CB8AC3E}">
        <p14:creationId xmlns:p14="http://schemas.microsoft.com/office/powerpoint/2010/main" val="12285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el 1">
            <a:extLst>
              <a:ext uri="{FF2B5EF4-FFF2-40B4-BE49-F238E27FC236}">
                <a16:creationId xmlns:a16="http://schemas.microsoft.com/office/drawing/2014/main" id="{A6500081-E8B9-44EE-BB5D-38A31AE3A1BF}"/>
              </a:ext>
            </a:extLst>
          </p:cNvPr>
          <p:cNvSpPr>
            <a:spLocks noGrp="1"/>
          </p:cNvSpPr>
          <p:nvPr>
            <p:ph type="title"/>
          </p:nvPr>
        </p:nvSpPr>
        <p:spPr>
          <a:xfrm>
            <a:off x="754144" y="484631"/>
            <a:ext cx="6340519" cy="1638469"/>
          </a:xfrm>
        </p:spPr>
        <p:txBody>
          <a:bodyPr>
            <a:normAutofit/>
          </a:bodyPr>
          <a:lstStyle/>
          <a:p>
            <a:r>
              <a:rPr lang="nl-NL" dirty="0"/>
              <a:t>Plan van aanpak </a:t>
            </a:r>
          </a:p>
        </p:txBody>
      </p:sp>
      <p:sp>
        <p:nvSpPr>
          <p:cNvPr id="11" name="Rectangle 10">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CCC54D23-9957-4502-AAFF-0BE672449C20}"/>
              </a:ext>
            </a:extLst>
          </p:cNvPr>
          <p:cNvSpPr>
            <a:spLocks noGrp="1"/>
          </p:cNvSpPr>
          <p:nvPr>
            <p:ph idx="1"/>
          </p:nvPr>
        </p:nvSpPr>
        <p:spPr>
          <a:xfrm>
            <a:off x="765051" y="2443140"/>
            <a:ext cx="6306309" cy="3930227"/>
          </a:xfrm>
        </p:spPr>
        <p:txBody>
          <a:bodyPr>
            <a:normAutofit/>
          </a:bodyPr>
          <a:lstStyle/>
          <a:p>
            <a:pPr marL="0" indent="0">
              <a:buNone/>
            </a:pPr>
            <a:r>
              <a:rPr lang="nl-NL" dirty="0">
                <a:solidFill>
                  <a:srgbClr val="000000"/>
                </a:solidFill>
              </a:rPr>
              <a:t>Maak een plan van aanpak en beantwoord de volgende vragen:</a:t>
            </a:r>
          </a:p>
          <a:p>
            <a:pPr marL="0" indent="0">
              <a:buNone/>
            </a:pPr>
            <a:r>
              <a:rPr lang="nl-NL" dirty="0">
                <a:solidFill>
                  <a:srgbClr val="000000"/>
                </a:solidFill>
              </a:rPr>
              <a:t>Wat zijn jouw persoonlijke leervragen deze periode?</a:t>
            </a:r>
          </a:p>
          <a:p>
            <a:pPr marL="0" indent="0">
              <a:buNone/>
            </a:pPr>
            <a:r>
              <a:rPr lang="nl-NL" dirty="0">
                <a:solidFill>
                  <a:srgbClr val="000000"/>
                </a:solidFill>
              </a:rPr>
              <a:t>Waar wil je deskundig in worden?</a:t>
            </a:r>
          </a:p>
          <a:p>
            <a:pPr marL="0" indent="0">
              <a:buNone/>
            </a:pPr>
            <a:endParaRPr lang="nl-NL" dirty="0">
              <a:solidFill>
                <a:srgbClr val="000000"/>
              </a:solidFill>
            </a:endParaRPr>
          </a:p>
          <a:p>
            <a:pPr marL="0" indent="0">
              <a:buNone/>
            </a:pPr>
            <a:r>
              <a:rPr lang="nl-NL" dirty="0">
                <a:solidFill>
                  <a:srgbClr val="000000"/>
                </a:solidFill>
              </a:rPr>
              <a:t>Beantwoord de bovenstaande vragen met de 5 W’s + 1H.</a:t>
            </a:r>
          </a:p>
          <a:p>
            <a:pPr marL="0" indent="0">
              <a:buNone/>
            </a:pPr>
            <a:endParaRPr lang="nl-NL" dirty="0">
              <a:solidFill>
                <a:srgbClr val="000000"/>
              </a:solidFill>
            </a:endParaRPr>
          </a:p>
          <a:p>
            <a:pPr marL="0" indent="0">
              <a:buNone/>
            </a:pPr>
            <a:r>
              <a:rPr lang="nl-NL" b="1" dirty="0">
                <a:solidFill>
                  <a:srgbClr val="000000"/>
                </a:solidFill>
              </a:rPr>
              <a:t>Het plan van aanpak lever je uiterlijk in op vrijdag 27 november bij je begeleidend docent. </a:t>
            </a: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p:txBody>
      </p:sp>
      <p:pic>
        <p:nvPicPr>
          <p:cNvPr id="4" name="Afbeelding 3">
            <a:extLst>
              <a:ext uri="{FF2B5EF4-FFF2-40B4-BE49-F238E27FC236}">
                <a16:creationId xmlns:a16="http://schemas.microsoft.com/office/drawing/2014/main" id="{BDB015BD-0015-477B-9134-1239DB12D68F}"/>
              </a:ext>
            </a:extLst>
          </p:cNvPr>
          <p:cNvPicPr>
            <a:picLocks noChangeAspect="1"/>
          </p:cNvPicPr>
          <p:nvPr/>
        </p:nvPicPr>
        <p:blipFill>
          <a:blip r:embed="rId2"/>
          <a:stretch>
            <a:fillRect/>
          </a:stretch>
        </p:blipFill>
        <p:spPr>
          <a:xfrm>
            <a:off x="8050787" y="2236041"/>
            <a:ext cx="3656581" cy="2385918"/>
          </a:xfrm>
          <a:prstGeom prst="rect">
            <a:avLst/>
          </a:prstGeom>
        </p:spPr>
      </p:pic>
    </p:spTree>
    <p:extLst>
      <p:ext uri="{BB962C8B-B14F-4D97-AF65-F5344CB8AC3E}">
        <p14:creationId xmlns:p14="http://schemas.microsoft.com/office/powerpoint/2010/main" val="374260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EE9BF-5EC4-4A60-9A15-06FF39042B18}"/>
              </a:ext>
            </a:extLst>
          </p:cNvPr>
          <p:cNvSpPr>
            <a:spLocks noGrp="1"/>
          </p:cNvSpPr>
          <p:nvPr>
            <p:ph type="title"/>
          </p:nvPr>
        </p:nvSpPr>
        <p:spPr>
          <a:xfrm>
            <a:off x="5195727" y="382385"/>
            <a:ext cx="6335338" cy="1492132"/>
          </a:xfrm>
        </p:spPr>
        <p:txBody>
          <a:bodyPr>
            <a:normAutofit/>
          </a:bodyPr>
          <a:lstStyle/>
          <a:p>
            <a:r>
              <a:rPr lang="nl-NL"/>
              <a:t>Afsluiting</a:t>
            </a:r>
            <a:endParaRPr lang="nl-NL" dirty="0"/>
          </a:p>
        </p:txBody>
      </p:sp>
      <p:pic>
        <p:nvPicPr>
          <p:cNvPr id="17" name="Picture 4">
            <a:extLst>
              <a:ext uri="{FF2B5EF4-FFF2-40B4-BE49-F238E27FC236}">
                <a16:creationId xmlns:a16="http://schemas.microsoft.com/office/drawing/2014/main" id="{3EF86B75-5DF9-48F8-981F-914F5C24B4C9}"/>
              </a:ext>
            </a:extLst>
          </p:cNvPr>
          <p:cNvPicPr>
            <a:picLocks noChangeAspect="1"/>
          </p:cNvPicPr>
          <p:nvPr/>
        </p:nvPicPr>
        <p:blipFill rotWithShape="1">
          <a:blip r:embed="rId2"/>
          <a:srcRect l="33907" r="20991" b="1"/>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13BB9F0A-A6B1-43FD-ABFD-B67F0052C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8" name="Tijdelijke aanduiding voor inhoud 2">
            <a:extLst>
              <a:ext uri="{FF2B5EF4-FFF2-40B4-BE49-F238E27FC236}">
                <a16:creationId xmlns:a16="http://schemas.microsoft.com/office/drawing/2014/main" id="{372A8071-1B6D-4941-94BB-17E5D4C912AB}"/>
              </a:ext>
            </a:extLst>
          </p:cNvPr>
          <p:cNvSpPr>
            <a:spLocks noGrp="1"/>
          </p:cNvSpPr>
          <p:nvPr>
            <p:ph idx="1"/>
          </p:nvPr>
        </p:nvSpPr>
        <p:spPr>
          <a:xfrm>
            <a:off x="5195727" y="2286001"/>
            <a:ext cx="6335338" cy="3593591"/>
          </a:xfrm>
        </p:spPr>
        <p:txBody>
          <a:bodyPr>
            <a:normAutofit/>
          </a:bodyPr>
          <a:lstStyle/>
          <a:p>
            <a:r>
              <a:rPr lang="nl-NL"/>
              <a:t>Vragen?</a:t>
            </a:r>
          </a:p>
          <a:p>
            <a:r>
              <a:rPr lang="nl-NL"/>
              <a:t>Terugblik les</a:t>
            </a:r>
          </a:p>
          <a:p>
            <a:r>
              <a:rPr lang="nl-NL"/>
              <a:t>Plan van aanpak</a:t>
            </a:r>
          </a:p>
          <a:p>
            <a:pPr marL="0" indent="0">
              <a:buNone/>
            </a:pPr>
            <a:endParaRPr lang="nl-NL"/>
          </a:p>
          <a:p>
            <a:pPr marL="0" indent="0">
              <a:buNone/>
            </a:pPr>
            <a:r>
              <a:rPr lang="nl-NL"/>
              <a:t>Volgende week</a:t>
            </a:r>
          </a:p>
          <a:p>
            <a:pPr marL="0" indent="0">
              <a:buNone/>
            </a:pPr>
            <a:r>
              <a:rPr lang="nl-NL"/>
              <a:t>SW: Systeemtheorie</a:t>
            </a:r>
          </a:p>
          <a:p>
            <a:pPr marL="0" indent="0">
              <a:buNone/>
            </a:pPr>
            <a:r>
              <a:rPr lang="nl-NL"/>
              <a:t>MZ: Crisissituaties en ethiek/dilemma’s </a:t>
            </a:r>
          </a:p>
        </p:txBody>
      </p:sp>
      <p:sp>
        <p:nvSpPr>
          <p:cNvPr id="11" name="Rectangle 10">
            <a:extLst>
              <a:ext uri="{FF2B5EF4-FFF2-40B4-BE49-F238E27FC236}">
                <a16:creationId xmlns:a16="http://schemas.microsoft.com/office/drawing/2014/main" id="{39B0DFB7-1638-4F5E-AB22-F955AEE9E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145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AA89-80B2-492D-B5C0-D589F776A68E}"/>
              </a:ext>
            </a:extLst>
          </p:cNvPr>
          <p:cNvSpPr>
            <a:spLocks noGrp="1"/>
          </p:cNvSpPr>
          <p:nvPr>
            <p:ph type="title"/>
          </p:nvPr>
        </p:nvSpPr>
        <p:spPr/>
        <p:txBody>
          <a:bodyPr/>
          <a:lstStyle/>
          <a:p>
            <a:r>
              <a:rPr lang="nl-NL" dirty="0"/>
              <a:t>Programma </a:t>
            </a:r>
          </a:p>
        </p:txBody>
      </p:sp>
      <p:sp>
        <p:nvSpPr>
          <p:cNvPr id="3" name="Tijdelijke aanduiding voor inhoud 2">
            <a:extLst>
              <a:ext uri="{FF2B5EF4-FFF2-40B4-BE49-F238E27FC236}">
                <a16:creationId xmlns:a16="http://schemas.microsoft.com/office/drawing/2014/main" id="{5191AB17-E2F1-4C31-ADE8-34D3E8D64EA7}"/>
              </a:ext>
            </a:extLst>
          </p:cNvPr>
          <p:cNvSpPr>
            <a:spLocks noGrp="1"/>
          </p:cNvSpPr>
          <p:nvPr>
            <p:ph idx="1"/>
          </p:nvPr>
        </p:nvSpPr>
        <p:spPr/>
        <p:txBody>
          <a:bodyPr/>
          <a:lstStyle/>
          <a:p>
            <a:r>
              <a:rPr lang="nl-NL" dirty="0"/>
              <a:t>Nieuwe periode, nieuw project </a:t>
            </a:r>
          </a:p>
          <a:p>
            <a:r>
              <a:rPr lang="nl-NL" dirty="0"/>
              <a:t>Deskundigheid</a:t>
            </a:r>
          </a:p>
          <a:p>
            <a:r>
              <a:rPr lang="nl-NL" dirty="0"/>
              <a:t>Persoonlijke leervragen</a:t>
            </a:r>
          </a:p>
          <a:p>
            <a:r>
              <a:rPr lang="nl-NL" dirty="0"/>
              <a:t>Plan van aanpak </a:t>
            </a:r>
          </a:p>
          <a:p>
            <a:r>
              <a:rPr lang="nl-NL" dirty="0"/>
              <a:t>Opdracht </a:t>
            </a:r>
          </a:p>
          <a:p>
            <a:endParaRPr lang="nl-NL" dirty="0"/>
          </a:p>
        </p:txBody>
      </p:sp>
    </p:spTree>
    <p:extLst>
      <p:ext uri="{BB962C8B-B14F-4D97-AF65-F5344CB8AC3E}">
        <p14:creationId xmlns:p14="http://schemas.microsoft.com/office/powerpoint/2010/main" val="92633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A8810A89-0FFE-4C4E-904F-4E01F025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3" name="Rectangle 12">
            <a:extLst>
              <a:ext uri="{FF2B5EF4-FFF2-40B4-BE49-F238E27FC236}">
                <a16:creationId xmlns:a16="http://schemas.microsoft.com/office/drawing/2014/main" id="{5420D737-9CCD-4CC9-9822-1BBA77341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C0E4F2D-51C5-4951-B241-66471B617E5E}"/>
              </a:ext>
            </a:extLst>
          </p:cNvPr>
          <p:cNvSpPr>
            <a:spLocks noGrp="1"/>
          </p:cNvSpPr>
          <p:nvPr>
            <p:ph type="title"/>
          </p:nvPr>
        </p:nvSpPr>
        <p:spPr>
          <a:xfrm>
            <a:off x="1251678" y="382385"/>
            <a:ext cx="10178322" cy="1492132"/>
          </a:xfrm>
        </p:spPr>
        <p:txBody>
          <a:bodyPr vert="horz" lIns="91440" tIns="45720" rIns="91440" bIns="45720" rtlCol="0" anchor="t">
            <a:normAutofit/>
          </a:bodyPr>
          <a:lstStyle/>
          <a:p>
            <a:r>
              <a:rPr lang="en-US"/>
              <a:t>Nieuwe periode is een nieuw project</a:t>
            </a:r>
          </a:p>
        </p:txBody>
      </p:sp>
      <p:pic>
        <p:nvPicPr>
          <p:cNvPr id="6" name="Tijdelijke aanduiding voor inhoud 5">
            <a:extLst>
              <a:ext uri="{FF2B5EF4-FFF2-40B4-BE49-F238E27FC236}">
                <a16:creationId xmlns:a16="http://schemas.microsoft.com/office/drawing/2014/main" id="{AB3EC71A-EE89-4EB7-9771-5DDA7E70C655}"/>
              </a:ext>
            </a:extLst>
          </p:cNvPr>
          <p:cNvPicPr>
            <a:picLocks noGrp="1" noChangeAspect="1"/>
          </p:cNvPicPr>
          <p:nvPr>
            <p:ph sz="half" idx="2"/>
          </p:nvPr>
        </p:nvPicPr>
        <p:blipFill rotWithShape="1">
          <a:blip r:embed="rId2"/>
          <a:srcRect l="18140" r="15115" b="1"/>
          <a:stretch/>
        </p:blipFill>
        <p:spPr>
          <a:xfrm>
            <a:off x="1328739" y="2400300"/>
            <a:ext cx="3743323" cy="3505200"/>
          </a:xfrm>
          <a:prstGeom prst="rect">
            <a:avLst/>
          </a:prstGeom>
        </p:spPr>
      </p:pic>
      <p:sp>
        <p:nvSpPr>
          <p:cNvPr id="4" name="Tijdelijke aanduiding voor inhoud 3">
            <a:extLst>
              <a:ext uri="{FF2B5EF4-FFF2-40B4-BE49-F238E27FC236}">
                <a16:creationId xmlns:a16="http://schemas.microsoft.com/office/drawing/2014/main" id="{4F693737-5D64-47AF-8ECF-7DE810B1C370}"/>
              </a:ext>
            </a:extLst>
          </p:cNvPr>
          <p:cNvSpPr>
            <a:spLocks noGrp="1"/>
          </p:cNvSpPr>
          <p:nvPr>
            <p:ph sz="half" idx="1"/>
          </p:nvPr>
        </p:nvSpPr>
        <p:spPr>
          <a:xfrm>
            <a:off x="5414103" y="2286001"/>
            <a:ext cx="6015897" cy="3593591"/>
          </a:xfrm>
        </p:spPr>
        <p:txBody>
          <a:bodyPr vert="horz" lIns="91440" tIns="45720" rIns="91440" bIns="45720" rtlCol="0">
            <a:normAutofit/>
          </a:bodyPr>
          <a:lstStyle/>
          <a:p>
            <a:pPr marL="0">
              <a:buNone/>
            </a:pPr>
            <a:r>
              <a:rPr lang="en-US"/>
              <a:t>Wat weten jullie al over het ‘Project Deskundigheid’? </a:t>
            </a:r>
          </a:p>
          <a:p>
            <a:pPr marL="0">
              <a:buNone/>
            </a:pPr>
            <a:endParaRPr lang="en-US"/>
          </a:p>
          <a:p>
            <a:pPr marL="0">
              <a:buNone/>
            </a:pPr>
            <a:r>
              <a:rPr lang="en-US"/>
              <a:t>Wiki MZ:</a:t>
            </a:r>
          </a:p>
          <a:p>
            <a:pPr marL="0">
              <a:buNone/>
            </a:pPr>
            <a:r>
              <a:rPr lang="en-US">
                <a:hlinkClick r:id="rId3"/>
              </a:rPr>
              <a:t>https://maken.wikiwijs.nl/169166/Project_periode_10_MZ</a:t>
            </a:r>
            <a:endParaRPr lang="en-US"/>
          </a:p>
          <a:p>
            <a:pPr marL="0">
              <a:buNone/>
            </a:pPr>
            <a:r>
              <a:rPr lang="en-US"/>
              <a:t>Wiki SW:</a:t>
            </a:r>
          </a:p>
          <a:p>
            <a:pPr marL="0">
              <a:buNone/>
            </a:pPr>
            <a:r>
              <a:rPr lang="en-US">
                <a:hlinkClick r:id="rId4"/>
              </a:rPr>
              <a:t>https://maken.wikiwijs.nl/169167/Project_periode_10_SW#!page-6390153</a:t>
            </a:r>
            <a:r>
              <a:rPr lang="en-US"/>
              <a:t> </a:t>
            </a:r>
          </a:p>
        </p:txBody>
      </p:sp>
    </p:spTree>
    <p:extLst>
      <p:ext uri="{BB962C8B-B14F-4D97-AF65-F5344CB8AC3E}">
        <p14:creationId xmlns:p14="http://schemas.microsoft.com/office/powerpoint/2010/main" val="186097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F5B5AC8-90EF-44AB-A3EA-421929DA3BD9}"/>
              </a:ext>
            </a:extLst>
          </p:cNvPr>
          <p:cNvSpPr>
            <a:spLocks noGrp="1"/>
          </p:cNvSpPr>
          <p:nvPr>
            <p:ph type="title"/>
          </p:nvPr>
        </p:nvSpPr>
        <p:spPr/>
        <p:txBody>
          <a:bodyPr/>
          <a:lstStyle/>
          <a:p>
            <a:r>
              <a:rPr lang="nl-NL" dirty="0"/>
              <a:t>Deskundigheid bevorderen</a:t>
            </a:r>
          </a:p>
        </p:txBody>
      </p:sp>
      <p:sp>
        <p:nvSpPr>
          <p:cNvPr id="12" name="Tijdelijke aanduiding voor tekst 11">
            <a:extLst>
              <a:ext uri="{FF2B5EF4-FFF2-40B4-BE49-F238E27FC236}">
                <a16:creationId xmlns:a16="http://schemas.microsoft.com/office/drawing/2014/main" id="{919A4395-6183-4FF6-A201-FB5EF8EE4728}"/>
              </a:ext>
            </a:extLst>
          </p:cNvPr>
          <p:cNvSpPr>
            <a:spLocks noGrp="1"/>
          </p:cNvSpPr>
          <p:nvPr>
            <p:ph type="body" idx="1"/>
          </p:nvPr>
        </p:nvSpPr>
        <p:spPr/>
        <p:txBody>
          <a:bodyPr/>
          <a:lstStyle/>
          <a:p>
            <a:r>
              <a:rPr lang="nl-NL" dirty="0"/>
              <a:t>Deskundigheid:</a:t>
            </a:r>
          </a:p>
        </p:txBody>
      </p:sp>
      <p:pic>
        <p:nvPicPr>
          <p:cNvPr id="11" name="Tijdelijke aanduiding voor inhoud 10">
            <a:extLst>
              <a:ext uri="{FF2B5EF4-FFF2-40B4-BE49-F238E27FC236}">
                <a16:creationId xmlns:a16="http://schemas.microsoft.com/office/drawing/2014/main" id="{8E090ECD-370B-4F0C-9800-A089F0EA576E}"/>
              </a:ext>
            </a:extLst>
          </p:cNvPr>
          <p:cNvPicPr>
            <a:picLocks noGrp="1" noChangeAspect="1"/>
          </p:cNvPicPr>
          <p:nvPr>
            <p:ph sz="half" idx="2"/>
          </p:nvPr>
        </p:nvPicPr>
        <p:blipFill>
          <a:blip r:embed="rId2"/>
          <a:stretch>
            <a:fillRect/>
          </a:stretch>
        </p:blipFill>
        <p:spPr>
          <a:xfrm>
            <a:off x="1438010" y="2856906"/>
            <a:ext cx="4439179" cy="2995612"/>
          </a:xfrm>
          <a:prstGeom prst="rect">
            <a:avLst/>
          </a:prstGeom>
        </p:spPr>
      </p:pic>
      <p:sp>
        <p:nvSpPr>
          <p:cNvPr id="13" name="Tijdelijke aanduiding voor tekst 12">
            <a:extLst>
              <a:ext uri="{FF2B5EF4-FFF2-40B4-BE49-F238E27FC236}">
                <a16:creationId xmlns:a16="http://schemas.microsoft.com/office/drawing/2014/main" id="{D0736C59-1501-422A-AE02-421E64F360AC}"/>
              </a:ext>
            </a:extLst>
          </p:cNvPr>
          <p:cNvSpPr>
            <a:spLocks noGrp="1"/>
          </p:cNvSpPr>
          <p:nvPr>
            <p:ph type="body" sz="quarter" idx="3"/>
          </p:nvPr>
        </p:nvSpPr>
        <p:spPr>
          <a:xfrm>
            <a:off x="6633863" y="2199633"/>
            <a:ext cx="5177137" cy="632529"/>
          </a:xfrm>
        </p:spPr>
        <p:txBody>
          <a:bodyPr/>
          <a:lstStyle/>
          <a:p>
            <a:r>
              <a:rPr lang="nl-NL" dirty="0"/>
              <a:t>Deskundigheidsbevordering:</a:t>
            </a:r>
          </a:p>
        </p:txBody>
      </p:sp>
      <p:sp>
        <p:nvSpPr>
          <p:cNvPr id="14" name="Tijdelijke aanduiding voor inhoud 13">
            <a:extLst>
              <a:ext uri="{FF2B5EF4-FFF2-40B4-BE49-F238E27FC236}">
                <a16:creationId xmlns:a16="http://schemas.microsoft.com/office/drawing/2014/main" id="{D200171D-DAD9-4A4E-98D4-52B6618755EF}"/>
              </a:ext>
            </a:extLst>
          </p:cNvPr>
          <p:cNvSpPr>
            <a:spLocks noGrp="1"/>
          </p:cNvSpPr>
          <p:nvPr>
            <p:ph sz="quarter" idx="4"/>
          </p:nvPr>
        </p:nvSpPr>
        <p:spPr/>
        <p:txBody>
          <a:bodyPr/>
          <a:lstStyle/>
          <a:p>
            <a:pPr marL="0" indent="0">
              <a:buNone/>
            </a:pPr>
            <a:r>
              <a:rPr lang="nl-NL" dirty="0"/>
              <a:t>Deskundigheidsbevordering is een combinatie van activiteiten, die gericht zijn op het ontwikkelen van de deskundigheid van medewerkers. Deskundigheidsbevordering zorgt er dus voor dat je je kennis en vaardigheden op peil houdt en jezelf blijft verbeteren.</a:t>
            </a:r>
          </a:p>
        </p:txBody>
      </p:sp>
      <p:sp>
        <p:nvSpPr>
          <p:cNvPr id="15" name="Tekstvak 14">
            <a:extLst>
              <a:ext uri="{FF2B5EF4-FFF2-40B4-BE49-F238E27FC236}">
                <a16:creationId xmlns:a16="http://schemas.microsoft.com/office/drawing/2014/main" id="{BA0C6196-E779-4E6C-B684-11221D33DD87}"/>
              </a:ext>
            </a:extLst>
          </p:cNvPr>
          <p:cNvSpPr txBox="1"/>
          <p:nvPr/>
        </p:nvSpPr>
        <p:spPr>
          <a:xfrm>
            <a:off x="1339222" y="5877262"/>
            <a:ext cx="4625511" cy="923330"/>
          </a:xfrm>
          <a:prstGeom prst="rect">
            <a:avLst/>
          </a:prstGeom>
          <a:noFill/>
        </p:spPr>
        <p:txBody>
          <a:bodyPr wrap="square" rtlCol="0">
            <a:spAutoFit/>
          </a:bodyPr>
          <a:lstStyle/>
          <a:p>
            <a:r>
              <a:rPr lang="nl-NL" dirty="0"/>
              <a:t>Het beschikken over kennis van zaken, ervaring en vaardigheid nodig om een taak of functie te vervullen</a:t>
            </a:r>
          </a:p>
        </p:txBody>
      </p:sp>
    </p:spTree>
    <p:extLst>
      <p:ext uri="{BB962C8B-B14F-4D97-AF65-F5344CB8AC3E}">
        <p14:creationId xmlns:p14="http://schemas.microsoft.com/office/powerpoint/2010/main" val="216708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C3150B0-7A0C-43B3-AC5D-022EBE89FC1E}"/>
              </a:ext>
            </a:extLst>
          </p:cNvPr>
          <p:cNvSpPr>
            <a:spLocks noGrp="1"/>
          </p:cNvSpPr>
          <p:nvPr>
            <p:ph type="title"/>
          </p:nvPr>
        </p:nvSpPr>
        <p:spPr/>
        <p:txBody>
          <a:bodyPr/>
          <a:lstStyle/>
          <a:p>
            <a:r>
              <a:rPr lang="nl-NL" dirty="0"/>
              <a:t>Wat is het Belang van deskundigheidsbevordering?</a:t>
            </a:r>
          </a:p>
        </p:txBody>
      </p:sp>
      <p:sp>
        <p:nvSpPr>
          <p:cNvPr id="12" name="Tijdelijke aanduiding voor inhoud 11">
            <a:extLst>
              <a:ext uri="{FF2B5EF4-FFF2-40B4-BE49-F238E27FC236}">
                <a16:creationId xmlns:a16="http://schemas.microsoft.com/office/drawing/2014/main" id="{BC0A2C47-9EAC-4958-A639-044F41B4CCE1}"/>
              </a:ext>
            </a:extLst>
          </p:cNvPr>
          <p:cNvSpPr>
            <a:spLocks noGrp="1"/>
          </p:cNvSpPr>
          <p:nvPr>
            <p:ph idx="1"/>
          </p:nvPr>
        </p:nvSpPr>
        <p:spPr/>
        <p:txBody>
          <a:bodyPr/>
          <a:lstStyle/>
          <a:p>
            <a:pPr marL="0" indent="0">
              <a:buNone/>
            </a:pPr>
            <a:r>
              <a:rPr lang="nl-NL" dirty="0"/>
              <a:t>Kennisniveau en vaardigheden op peil houden.</a:t>
            </a:r>
          </a:p>
          <a:p>
            <a:pPr marL="0" indent="0">
              <a:buNone/>
            </a:pPr>
            <a:r>
              <a:rPr lang="nl-NL" dirty="0"/>
              <a:t>Kwaliteit van de dienst- en zorgverlening vasthouden of bevorderen.</a:t>
            </a:r>
          </a:p>
          <a:p>
            <a:pPr marL="0" indent="0">
              <a:buNone/>
            </a:pPr>
            <a:r>
              <a:rPr lang="nl-NL" dirty="0"/>
              <a:t>Ervaring en deskundigheid is belangrijk om optimale zorg of dienstverlening te kunnen bieden aan cliënten.</a:t>
            </a:r>
          </a:p>
          <a:p>
            <a:pPr marL="0" indent="0">
              <a:buNone/>
            </a:pPr>
            <a:r>
              <a:rPr lang="nl-NL" dirty="0"/>
              <a:t>Kennis en vaardigheden zijn van groot belang voor het goed uitvoeren van de diverse werkzaamheden.</a:t>
            </a:r>
          </a:p>
          <a:p>
            <a:pPr marL="0" indent="0">
              <a:buNone/>
            </a:pPr>
            <a:endParaRPr lang="nl-NL" dirty="0"/>
          </a:p>
        </p:txBody>
      </p:sp>
    </p:spTree>
    <p:extLst>
      <p:ext uri="{BB962C8B-B14F-4D97-AF65-F5344CB8AC3E}">
        <p14:creationId xmlns:p14="http://schemas.microsoft.com/office/powerpoint/2010/main" val="377687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95112-5466-44A1-B872-116F841873F4}"/>
              </a:ext>
            </a:extLst>
          </p:cNvPr>
          <p:cNvSpPr>
            <a:spLocks noGrp="1"/>
          </p:cNvSpPr>
          <p:nvPr>
            <p:ph type="title"/>
          </p:nvPr>
        </p:nvSpPr>
        <p:spPr/>
        <p:txBody>
          <a:bodyPr/>
          <a:lstStyle/>
          <a:p>
            <a:r>
              <a:rPr lang="nl-NL" dirty="0"/>
              <a:t>Hoe kun je deskundigheid bevorderen:</a:t>
            </a:r>
          </a:p>
        </p:txBody>
      </p:sp>
      <p:sp>
        <p:nvSpPr>
          <p:cNvPr id="3" name="Tijdelijke aanduiding voor inhoud 2">
            <a:extLst>
              <a:ext uri="{FF2B5EF4-FFF2-40B4-BE49-F238E27FC236}">
                <a16:creationId xmlns:a16="http://schemas.microsoft.com/office/drawing/2014/main" id="{05EB31C5-8C9D-4854-BEDB-2D9DF841386A}"/>
              </a:ext>
            </a:extLst>
          </p:cNvPr>
          <p:cNvSpPr>
            <a:spLocks noGrp="1"/>
          </p:cNvSpPr>
          <p:nvPr>
            <p:ph idx="1"/>
          </p:nvPr>
        </p:nvSpPr>
        <p:spPr/>
        <p:txBody>
          <a:bodyPr>
            <a:normAutofit/>
          </a:bodyPr>
          <a:lstStyle/>
          <a:p>
            <a:r>
              <a:rPr lang="nl-NL" dirty="0"/>
              <a:t>Vakliteratuur lezen</a:t>
            </a:r>
          </a:p>
          <a:p>
            <a:r>
              <a:rPr lang="nl-NL" dirty="0"/>
              <a:t>Cursus en scholing (methodieken)</a:t>
            </a:r>
          </a:p>
          <a:p>
            <a:r>
              <a:rPr lang="nl-NL" dirty="0"/>
              <a:t>Intervisie</a:t>
            </a:r>
          </a:p>
          <a:p>
            <a:r>
              <a:rPr lang="nl-NL" dirty="0"/>
              <a:t>Vragen om feedback</a:t>
            </a:r>
          </a:p>
          <a:p>
            <a:r>
              <a:rPr lang="nl-NL" dirty="0"/>
              <a:t>Het leren van eigen ervaringen: door te reflecteren op het eigen beroepsmatige handelen krijg je meer inzicht in het waarom van je eigen handelen.</a:t>
            </a:r>
          </a:p>
        </p:txBody>
      </p:sp>
    </p:spTree>
    <p:extLst>
      <p:ext uri="{BB962C8B-B14F-4D97-AF65-F5344CB8AC3E}">
        <p14:creationId xmlns:p14="http://schemas.microsoft.com/office/powerpoint/2010/main" val="64750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B81ECE-F727-43D3-B3A4-B39CA94E3166}"/>
              </a:ext>
            </a:extLst>
          </p:cNvPr>
          <p:cNvSpPr>
            <a:spLocks noGrp="1"/>
          </p:cNvSpPr>
          <p:nvPr>
            <p:ph type="title"/>
          </p:nvPr>
        </p:nvSpPr>
        <p:spPr>
          <a:xfrm>
            <a:off x="965201" y="1354945"/>
            <a:ext cx="2059048" cy="4148110"/>
          </a:xfrm>
        </p:spPr>
        <p:txBody>
          <a:bodyPr anchor="ctr">
            <a:normAutofit/>
          </a:bodyPr>
          <a:lstStyle/>
          <a:p>
            <a:r>
              <a:rPr lang="nl-NL" sz="2800">
                <a:solidFill>
                  <a:srgbClr val="2A1A00"/>
                </a:solidFill>
              </a:rPr>
              <a:t>Welke vakbladen zijn er? </a:t>
            </a:r>
          </a:p>
        </p:txBody>
      </p:sp>
      <p:sp>
        <p:nvSpPr>
          <p:cNvPr id="19" name="Rectangle 18">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ijdelijke aanduiding voor inhoud 2">
            <a:extLst>
              <a:ext uri="{FF2B5EF4-FFF2-40B4-BE49-F238E27FC236}">
                <a16:creationId xmlns:a16="http://schemas.microsoft.com/office/drawing/2014/main" id="{BA1B51B0-333E-4786-BEDB-8868597C7BC4}"/>
              </a:ext>
            </a:extLst>
          </p:cNvPr>
          <p:cNvSpPr>
            <a:spLocks noGrp="1"/>
          </p:cNvSpPr>
          <p:nvPr>
            <p:ph idx="1"/>
          </p:nvPr>
        </p:nvSpPr>
        <p:spPr>
          <a:xfrm>
            <a:off x="3828580" y="1354945"/>
            <a:ext cx="7601419" cy="4148110"/>
          </a:xfrm>
        </p:spPr>
        <p:txBody>
          <a:bodyPr anchor="ctr">
            <a:normAutofit/>
          </a:bodyPr>
          <a:lstStyle/>
          <a:p>
            <a:pPr marL="0" indent="0">
              <a:buNone/>
            </a:pPr>
            <a:r>
              <a:rPr lang="nl-NL" dirty="0" err="1"/>
              <a:t>SoZio</a:t>
            </a:r>
            <a:r>
              <a:rPr lang="nl-NL" dirty="0"/>
              <a:t> 		</a:t>
            </a:r>
            <a:r>
              <a:rPr lang="nl-NL" dirty="0" err="1"/>
              <a:t>Movisie</a:t>
            </a:r>
            <a:r>
              <a:rPr lang="nl-NL" dirty="0"/>
              <a:t>		</a:t>
            </a:r>
            <a:r>
              <a:rPr lang="nl-NL" dirty="0" err="1"/>
              <a:t>Zorg+Welzijn</a:t>
            </a:r>
            <a:r>
              <a:rPr lang="nl-NL" dirty="0"/>
              <a:t>	Jeugdbeleid	Sociaalbestek</a:t>
            </a:r>
          </a:p>
          <a:p>
            <a:pPr marL="0" indent="0">
              <a:buNone/>
            </a:pPr>
            <a:endParaRPr lang="nl-NL" dirty="0"/>
          </a:p>
          <a:p>
            <a:pPr marL="0" indent="0">
              <a:buNone/>
            </a:pPr>
            <a:r>
              <a:rPr lang="nl-NL" dirty="0"/>
              <a:t>		</a:t>
            </a:r>
            <a:r>
              <a:rPr lang="nl-NL" dirty="0" err="1"/>
              <a:t>Jeugdenco</a:t>
            </a:r>
            <a:r>
              <a:rPr lang="nl-NL" dirty="0"/>
              <a:t>		Dagbesteding 	</a:t>
            </a:r>
          </a:p>
          <a:p>
            <a:pPr marL="0" indent="0">
              <a:buNone/>
            </a:pPr>
            <a:endParaRPr lang="nl-NL" dirty="0"/>
          </a:p>
          <a:p>
            <a:pPr marL="0" indent="0">
              <a:buNone/>
            </a:pPr>
            <a:r>
              <a:rPr lang="nl-NL" dirty="0"/>
              <a:t>Sociaal Werk Nederland</a:t>
            </a:r>
          </a:p>
          <a:p>
            <a:pPr marL="0" indent="0">
              <a:buNone/>
            </a:pPr>
            <a:endParaRPr lang="nl-NL" dirty="0"/>
          </a:p>
          <a:p>
            <a:pPr marL="0" indent="0">
              <a:buNone/>
            </a:pPr>
            <a:r>
              <a:rPr lang="nl-NL" dirty="0"/>
              <a:t>	Vakbladthuiszorg 		Zorgvisie		</a:t>
            </a:r>
          </a:p>
          <a:p>
            <a:pPr marL="0" indent="0">
              <a:buNone/>
            </a:pPr>
            <a:endParaRPr lang="nl-NL" dirty="0"/>
          </a:p>
        </p:txBody>
      </p:sp>
    </p:spTree>
    <p:extLst>
      <p:ext uri="{BB962C8B-B14F-4D97-AF65-F5344CB8AC3E}">
        <p14:creationId xmlns:p14="http://schemas.microsoft.com/office/powerpoint/2010/main" val="60877494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D1BA89DC-D111-49F9-BE5B-09ACAE5FA4E0}"/>
              </a:ext>
            </a:extLst>
          </p:cNvPr>
          <p:cNvSpPr>
            <a:spLocks noGrp="1"/>
          </p:cNvSpPr>
          <p:nvPr>
            <p:ph type="title"/>
          </p:nvPr>
        </p:nvSpPr>
        <p:spPr>
          <a:xfrm>
            <a:off x="1251677" y="1078378"/>
            <a:ext cx="2917551" cy="4701244"/>
          </a:xfrm>
        </p:spPr>
        <p:txBody>
          <a:bodyPr anchor="ctr">
            <a:normAutofit/>
          </a:bodyPr>
          <a:lstStyle/>
          <a:p>
            <a:r>
              <a:rPr lang="nl-NL" sz="3600" dirty="0"/>
              <a:t>Opdracht:</a:t>
            </a:r>
            <a:br>
              <a:rPr lang="nl-NL" sz="3600" dirty="0"/>
            </a:br>
            <a:br>
              <a:rPr lang="nl-NL" sz="3600" dirty="0"/>
            </a:br>
            <a:br>
              <a:rPr lang="nl-NL" sz="3600" dirty="0"/>
            </a:br>
            <a:endParaRPr lang="nl-NL" sz="3600" dirty="0"/>
          </a:p>
        </p:txBody>
      </p:sp>
      <p:sp>
        <p:nvSpPr>
          <p:cNvPr id="1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8" name="Tijdelijke aanduiding voor inhoud 7">
            <a:extLst>
              <a:ext uri="{FF2B5EF4-FFF2-40B4-BE49-F238E27FC236}">
                <a16:creationId xmlns:a16="http://schemas.microsoft.com/office/drawing/2014/main" id="{812A7900-90F1-4BCD-87E6-F13CD902713F}"/>
              </a:ext>
            </a:extLst>
          </p:cNvPr>
          <p:cNvSpPr>
            <a:spLocks noGrp="1"/>
          </p:cNvSpPr>
          <p:nvPr>
            <p:ph idx="1"/>
          </p:nvPr>
        </p:nvSpPr>
        <p:spPr>
          <a:xfrm>
            <a:off x="5167062" y="1078378"/>
            <a:ext cx="6262938" cy="4701244"/>
          </a:xfrm>
        </p:spPr>
        <p:txBody>
          <a:bodyPr anchor="ctr">
            <a:normAutofit/>
          </a:bodyPr>
          <a:lstStyle/>
          <a:p>
            <a:pPr marL="0" indent="0">
              <a:buNone/>
            </a:pPr>
            <a:r>
              <a:rPr lang="nl-NL" dirty="0"/>
              <a:t>1. Zoek op het internet een vakblad of platform die past bij jou stage en opleiding.</a:t>
            </a:r>
          </a:p>
          <a:p>
            <a:pPr marL="0" indent="0">
              <a:buNone/>
            </a:pPr>
            <a:r>
              <a:rPr lang="nl-NL" dirty="0"/>
              <a:t>2. Vind een artikel die jou aanspreekt.</a:t>
            </a:r>
          </a:p>
          <a:p>
            <a:pPr marL="0" indent="0">
              <a:buNone/>
            </a:pPr>
            <a:r>
              <a:rPr lang="nl-NL" dirty="0"/>
              <a:t>3. Vertel in het kort waarom dit artikel jou aanspreekt.</a:t>
            </a:r>
          </a:p>
          <a:p>
            <a:pPr marL="0" indent="0">
              <a:buNone/>
            </a:pPr>
            <a:r>
              <a:rPr lang="nl-NL" dirty="0"/>
              <a:t>4. Draagt het artikel bij aan jouw deskundigheidsbevordering?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3890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AD447701-5C61-47D2-A56F-5FDCC5440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2" name="Rectangle 21">
            <a:extLst>
              <a:ext uri="{FF2B5EF4-FFF2-40B4-BE49-F238E27FC236}">
                <a16:creationId xmlns:a16="http://schemas.microsoft.com/office/drawing/2014/main" id="{7D5ECDCF-19AC-4A65-B2EF-088F9B7E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6E069A34-7BF8-45FF-803F-4A62CCA20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BD1C71-086B-473A-A64A-53778555B164}"/>
              </a:ext>
            </a:extLst>
          </p:cNvPr>
          <p:cNvSpPr>
            <a:spLocks noGrp="1"/>
          </p:cNvSpPr>
          <p:nvPr>
            <p:ph type="title"/>
          </p:nvPr>
        </p:nvSpPr>
        <p:spPr>
          <a:xfrm>
            <a:off x="5799184" y="1098388"/>
            <a:ext cx="6035040" cy="4394988"/>
          </a:xfrm>
        </p:spPr>
        <p:txBody>
          <a:bodyPr vert="horz" lIns="91440" tIns="45720" rIns="91440" bIns="45720" rtlCol="0" anchor="ctr">
            <a:normAutofit/>
          </a:bodyPr>
          <a:lstStyle/>
          <a:p>
            <a:pPr algn="ctr"/>
            <a:r>
              <a:rPr lang="en-US" sz="4000" spc="800"/>
              <a:t>Wat zijn maatschappelijke, technologische en vakinhoudelijke ontwikkelingen? </a:t>
            </a:r>
          </a:p>
        </p:txBody>
      </p:sp>
      <p:pic>
        <p:nvPicPr>
          <p:cNvPr id="4" name="Afbeelding 3">
            <a:extLst>
              <a:ext uri="{FF2B5EF4-FFF2-40B4-BE49-F238E27FC236}">
                <a16:creationId xmlns:a16="http://schemas.microsoft.com/office/drawing/2014/main" id="{1840FC30-04FF-4013-A7BB-81321FFA5DC8}"/>
              </a:ext>
            </a:extLst>
          </p:cNvPr>
          <p:cNvPicPr>
            <a:picLocks noChangeAspect="1"/>
          </p:cNvPicPr>
          <p:nvPr/>
        </p:nvPicPr>
        <p:blipFill rotWithShape="1">
          <a:blip r:embed="rId2"/>
          <a:srcRect l="22152" r="20658"/>
          <a:stretch/>
        </p:blipFill>
        <p:spPr>
          <a:xfrm>
            <a:off x="211015" y="762000"/>
            <a:ext cx="4994031" cy="4911969"/>
          </a:xfrm>
          <a:prstGeom prst="rect">
            <a:avLst/>
          </a:prstGeom>
        </p:spPr>
      </p:pic>
      <p:sp>
        <p:nvSpPr>
          <p:cNvPr id="26" name="Freeform 14">
            <a:extLst>
              <a:ext uri="{FF2B5EF4-FFF2-40B4-BE49-F238E27FC236}">
                <a16:creationId xmlns:a16="http://schemas.microsoft.com/office/drawing/2014/main" id="{FF061E99-D838-4E6E-AA01-00FB1CD5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28" name="Rectangle 27">
            <a:extLst>
              <a:ext uri="{FF2B5EF4-FFF2-40B4-BE49-F238E27FC236}">
                <a16:creationId xmlns:a16="http://schemas.microsoft.com/office/drawing/2014/main" id="{B0E1F691-4DE9-4310-A05E-A94F4630F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algn="ctr"/>
            <a:endParaRPr lang="en-US"/>
          </a:p>
        </p:txBody>
      </p:sp>
    </p:spTree>
    <p:extLst>
      <p:ext uri="{BB962C8B-B14F-4D97-AF65-F5344CB8AC3E}">
        <p14:creationId xmlns:p14="http://schemas.microsoft.com/office/powerpoint/2010/main" val="272929985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ECE5F55F4A374497EE3ADE2AB84688" ma:contentTypeVersion="10" ma:contentTypeDescription="Een nieuw document maken." ma:contentTypeScope="" ma:versionID="a7f574885abf3dcff4e949dd48d5d576">
  <xsd:schema xmlns:xsd="http://www.w3.org/2001/XMLSchema" xmlns:xs="http://www.w3.org/2001/XMLSchema" xmlns:p="http://schemas.microsoft.com/office/2006/metadata/properties" xmlns:ns3="aeefda16-9cb6-4c96-9a43-f9442d5e9a51" xmlns:ns4="743b8097-5eb2-40a3-875c-1cf03cb260f9" targetNamespace="http://schemas.microsoft.com/office/2006/metadata/properties" ma:root="true" ma:fieldsID="ff50e429df5c3bbf192ed5738dcc61ff" ns3:_="" ns4:_="">
    <xsd:import namespace="aeefda16-9cb6-4c96-9a43-f9442d5e9a51"/>
    <xsd:import namespace="743b8097-5eb2-40a3-875c-1cf03cb260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fda16-9cb6-4c96-9a43-f9442d5e9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3b8097-5eb2-40a3-875c-1cf03cb260f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2E5594-152B-448D-AD2E-3CBB8F68C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fda16-9cb6-4c96-9a43-f9442d5e9a51"/>
    <ds:schemaRef ds:uri="743b8097-5eb2-40a3-875c-1cf03cb26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7D80E9-A37A-432F-9F0C-7E098FEFC4FD}">
  <ds:schemaRefs>
    <ds:schemaRef ds:uri="http://schemas.microsoft.com/sharepoint/v3/contenttype/forms"/>
  </ds:schemaRefs>
</ds:datastoreItem>
</file>

<file path=customXml/itemProps3.xml><?xml version="1.0" encoding="utf-8"?>
<ds:datastoreItem xmlns:ds="http://schemas.openxmlformats.org/officeDocument/2006/customXml" ds:itemID="{62EC423A-546F-4CB7-AD68-7F6344B4086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TotalTime>
  <Words>556</Words>
  <Application>Microsoft Office PowerPoint</Application>
  <PresentationFormat>Breedbeeld</PresentationFormat>
  <Paragraphs>89</Paragraphs>
  <Slides>14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Gill Sans MT</vt:lpstr>
      <vt:lpstr>Impact</vt:lpstr>
      <vt:lpstr>Badge</vt:lpstr>
      <vt:lpstr>Deskundigheid bevorderen</vt:lpstr>
      <vt:lpstr>Programma </vt:lpstr>
      <vt:lpstr>Nieuwe periode is een nieuw project</vt:lpstr>
      <vt:lpstr>Deskundigheid bevorderen</vt:lpstr>
      <vt:lpstr>Wat is het Belang van deskundigheidsbevordering?</vt:lpstr>
      <vt:lpstr>Hoe kun je deskundigheid bevorderen:</vt:lpstr>
      <vt:lpstr>Welke vakbladen zijn er? </vt:lpstr>
      <vt:lpstr>Opdracht:   </vt:lpstr>
      <vt:lpstr>Wat zijn maatschappelijke, technologische en vakinhoudelijke ontwikkelingen? </vt:lpstr>
      <vt:lpstr>Waar wil je deskundig in worden?   Wat mis je nog naast de voorbeelden?</vt:lpstr>
      <vt:lpstr>Eigen deskundigheid </vt:lpstr>
      <vt:lpstr>Ervaringsdeskundige  </vt:lpstr>
      <vt:lpstr>Plan van aanpak </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Deskundigheid bevorderen</dc:title>
  <dc:creator>Sanne Kompaan</dc:creator>
  <cp:lastModifiedBy>Sanne Kompaan</cp:lastModifiedBy>
  <cp:revision>1</cp:revision>
  <dcterms:created xsi:type="dcterms:W3CDTF">2020-11-13T14:12:27Z</dcterms:created>
  <dcterms:modified xsi:type="dcterms:W3CDTF">2020-11-13T14:19:34Z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0x01010080ECE5F55F4A374497EE3ADE2AB84688</vt:lpwstr>
  </property>
</Properties>
</file>